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0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zobel.bit.vt.edu/bit4514/handouts/lecture%2001.pdf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courses.cs.duke.edu/fall12/compsci316/lectures/01-intro-notes.pdf" TargetMode="External"/><Relationship Id="rId4" Type="http://schemas.openxmlformats.org/officeDocument/2006/relationships/hyperlink" Target="https://365datascience.com/tutorials/sql-tutorials/database-vs-spreadsheet/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6b6999e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6b6999e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c5de0b8c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c5de0b8c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a7b382d1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a7b382d1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c8b020720_49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c8b020720_49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a7b382d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a7b382d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a7b382d17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ea7b382d17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e8e5c3b60_78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e8e5c3b60_78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a7b382d1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a7b382d1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a7b382d17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a7b382d17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a7b382d17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a7b382d17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a7b382d17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a7b382d17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e8e5c3b60_7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e8e5c3b60_7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a7b382d1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a7b382d1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a7b382d17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a7b382d17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a7b382d17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a7b382d17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a7b382d17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a7b382d17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9c1e9d7f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9c1e9d7f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9e3237e4a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9e3237e4a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https://www.czobel.bit.vt.edu/bit4514/handouts/lecture%2001.pdf</a:t>
            </a:r>
            <a:r>
              <a:rPr lang="en"/>
              <a:t> p.4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vs excel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https://365datascience.com/tutorials/sql-tutorials/database-vs-spreadsheet/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https://courses.cs.duke.edu//fall12/compsci316/lectures/01-intro-notes.pdf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9718b128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e9718b128c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9718b128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9718b128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9718b128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9718b128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ac84ea7d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eac84ea7d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acb8d29f6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acb8d29f6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acb8d29f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acb8d29f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8000"/>
              </a:lnSpc>
              <a:spcBef>
                <a:spcPts val="0"/>
              </a:spcBef>
              <a:spcAft>
                <a:spcPts val="3600"/>
              </a:spcAft>
              <a:buNone/>
            </a:pPr>
            <a: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  <a:t>DDL – Data Definition Language</a:t>
            </a:r>
            <a:b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  <a:t>DQl – Data Query Language</a:t>
            </a:r>
            <a:b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  <a:t>DML – Data Manipulation Language</a:t>
            </a:r>
            <a:b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  <a:t>DCL – Data Control Language</a:t>
            </a:r>
            <a:endParaRPr sz="1300">
              <a:solidFill>
                <a:srgbClr val="27323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c5de0b8c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ec5de0b8c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a7b382d1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a7b382d1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c5de0b8c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c5de0b8c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c5de0b8c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c5de0b8c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https://www.techonthenet.com/postgresql/comparison_operators.php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e8e5c3b60_7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e8e5c3b60_78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https://www.techonthenet.com/postgresql/comparison_operators.php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13/functions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ostgresqltutorial.com/postgresql-date-functions/" TargetMode="External"/><Relationship Id="rId5" Type="http://schemas.openxmlformats.org/officeDocument/2006/relationships/hyperlink" Target="https://www.postgresqltutorial.com/postgresql-math-functions/" TargetMode="Externa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osc.primo.exlibrisgroup.com/discovery/fulldisplay?docid=cdi_askewsholts_vlebooks_9780134858364&amp;context=PC&amp;vid=01USC_INST:01USC&amp;lang=en&amp;search_scope=MyInst_and_CI&amp;adaptor=Primo%20Central&amp;tab=Everything&amp;query=any,contains,sql%20for%20mere%20mortals&amp;sortby=rank&amp;facet=rtype,include,books&amp;mode=Basi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functions-aggregate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functions-aggregate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amVp9iDqBfi7Rjg-JqUzDawbfJgLlB0d/view?usp=sha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google.com/document/d/1_y9tDNeM7wDRrXyydDelaGgBG2tId1UikaEG3eC6pso/edit?usp=shari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tutorial.com/postgresql-group-by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tutorial.com/postgresql-havin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sql.com/blog/understanding-numerical-data-types-sql/" TargetMode="External"/><Relationship Id="rId13" Type="http://schemas.openxmlformats.org/officeDocument/2006/relationships/hyperlink" Target="https://www.educba.com/postgresql-commands/" TargetMode="External"/><Relationship Id="rId3" Type="http://schemas.openxmlformats.org/officeDocument/2006/relationships/hyperlink" Target="https://www.postgresqltutorial.com/postgresql-create-table/" TargetMode="External"/><Relationship Id="rId7" Type="http://schemas.openxmlformats.org/officeDocument/2006/relationships/hyperlink" Target="https://www.prisma.io/dataguide/postgresql/introduction-to-data-types" TargetMode="External"/><Relationship Id="rId12" Type="http://schemas.openxmlformats.org/officeDocument/2006/relationships/hyperlink" Target="https://www.postgresqltutorial.com/postgresql-alter-table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ducba.com/postgresql-data-types" TargetMode="External"/><Relationship Id="rId11" Type="http://schemas.openxmlformats.org/officeDocument/2006/relationships/hyperlink" Target="https://www.postgresql.org/docs/12/sql-createtable.html" TargetMode="External"/><Relationship Id="rId5" Type="http://schemas.openxmlformats.org/officeDocument/2006/relationships/hyperlink" Target="https://www.postgresql.org/docs/current/datatype.html" TargetMode="External"/><Relationship Id="rId10" Type="http://schemas.openxmlformats.org/officeDocument/2006/relationships/hyperlink" Target="https://www.postgresqltutorial.com/postgresql-primary-key/" TargetMode="External"/><Relationship Id="rId4" Type="http://schemas.openxmlformats.org/officeDocument/2006/relationships/hyperlink" Target="https://www.postgresql.org/docs/9.2/sql-copy.html" TargetMode="External"/><Relationship Id="rId9" Type="http://schemas.openxmlformats.org/officeDocument/2006/relationships/hyperlink" Target="https://rdspg.workshop.aws/lab9-postgres-introduction/task3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sql-select.html#SQL-DISTINC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osc.primo.exlibrisgroup.com/discovery/fulldisplay?docid=cdi_askewsholts_vlebooks_9780134858364&amp;context=PC&amp;vid=01USC_INST:01USC&amp;lang=en&amp;search_scope=MyInst_and_CI&amp;adaptor=Primo%20Central&amp;tab=Everything&amp;query=any,contains,sql%20for%20mere%20mortals&amp;sortby=rank&amp;facet=rtype,include,books&amp;mode=Basi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osc.primo.exlibrisgroup.com/discovery/fulldisplay?docid=cdi_askewsholts_vlebooks_9780134858364&amp;context=PC&amp;vid=01USC_INST:01USC&amp;lang=en&amp;search_scope=MyInst_and_CI&amp;adaptor=Primo%20Central&amp;tab=Everything&amp;query=any,contains,sql%20for%20mere%20mortals&amp;sortby=rank&amp;facet=rtype,include,books&amp;mode=Basic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98000" y="1351750"/>
            <a:ext cx="7548000" cy="15843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DSO 552 Fall 2021</a:t>
            </a:r>
            <a:endParaRPr sz="4500" b="1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Class 3 SQL - Aggregation</a:t>
            </a:r>
            <a:endParaRPr sz="4500">
              <a:highlight>
                <a:srgbClr val="FFFFFF"/>
              </a:highlight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259150" y="3159900"/>
            <a:ext cx="4625700" cy="727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By Arsames Qajar</a:t>
            </a:r>
            <a:b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qajar@usc.edu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Comparison &amp; Logical Operators</a:t>
            </a:r>
            <a:r>
              <a:rPr lang="en" sz="4800" b="1"/>
              <a:t> </a:t>
            </a:r>
            <a:endParaRPr sz="13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77" i="1"/>
              <a:t>For more on operators &amp; expressions see </a:t>
            </a:r>
            <a:r>
              <a:rPr lang="en" sz="1077" i="1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1077" i="1"/>
              <a:t>. Below using movies database. </a:t>
            </a:r>
            <a:endParaRPr sz="1077" i="1"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1"/>
          </p:nvPr>
        </p:nvSpPr>
        <p:spPr>
          <a:xfrm>
            <a:off x="177900" y="1073575"/>
            <a:ext cx="8798400" cy="3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SELECT * 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FROM movies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WHERE movie_length BETWEEN 50 AND 120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 i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SELECT * 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FROM movies 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WHERE </a:t>
            </a:r>
            <a:endParaRPr sz="110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movie_length &gt; 100 or </a:t>
            </a:r>
            <a:endParaRPr sz="110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</a:rPr>
              <a:t>movie_lang &lt;&gt; 'English' </a:t>
            </a:r>
            <a:endParaRPr sz="1100">
              <a:solidFill>
                <a:srgbClr val="0000FF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</a:rPr>
              <a:t>AND age_certificate &lt;&gt; '18' </a:t>
            </a:r>
            <a:endParaRPr sz="110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ORDER BY</a:t>
            </a:r>
            <a:endParaRPr sz="110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movie_name, movie_length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LIMIT 1;</a:t>
            </a:r>
            <a:endParaRPr sz="1100"/>
          </a:p>
        </p:txBody>
      </p:sp>
      <p:sp>
        <p:nvSpPr>
          <p:cNvPr id="126" name="Google Shape;126;p22"/>
          <p:cNvSpPr txBox="1"/>
          <p:nvPr/>
        </p:nvSpPr>
        <p:spPr>
          <a:xfrm>
            <a:off x="5266900" y="1073575"/>
            <a:ext cx="2744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SELECT * </a:t>
            </a:r>
            <a:endParaRPr sz="1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FROM movies</a:t>
            </a:r>
            <a:endParaRPr sz="1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WHERE movie_length &gt;=50 AND </a:t>
            </a:r>
            <a:endParaRPr sz="1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movie_length&lt;=120</a:t>
            </a:r>
            <a:endParaRPr sz="1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7" name="Google Shape;127;p22"/>
          <p:cNvCxnSpPr/>
          <p:nvPr/>
        </p:nvCxnSpPr>
        <p:spPr>
          <a:xfrm rot="10800000" flipH="1">
            <a:off x="3477525" y="1596775"/>
            <a:ext cx="1713300" cy="501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8" name="Google Shape;128;p22"/>
          <p:cNvSpPr txBox="1"/>
          <p:nvPr/>
        </p:nvSpPr>
        <p:spPr>
          <a:xfrm>
            <a:off x="5215075" y="2381850"/>
            <a:ext cx="36750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SELECT * </a:t>
            </a:r>
            <a:endParaRPr sz="1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FROM movies </a:t>
            </a:r>
            <a:endParaRPr sz="1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WHERE </a:t>
            </a:r>
            <a:endParaRPr sz="1100">
              <a:solidFill>
                <a:schemeClr val="dk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990000"/>
                </a:solidFill>
              </a:rPr>
              <a:t>(</a:t>
            </a:r>
            <a:r>
              <a:rPr lang="en" sz="1100">
                <a:solidFill>
                  <a:schemeClr val="dk2"/>
                </a:solidFill>
              </a:rPr>
              <a:t>movie_length &gt; 100 or </a:t>
            </a:r>
            <a:endParaRPr sz="1100">
              <a:solidFill>
                <a:schemeClr val="dk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movie_lang &lt;&gt; 'English' </a:t>
            </a:r>
            <a:r>
              <a:rPr lang="en" sz="1100">
                <a:solidFill>
                  <a:srgbClr val="990000"/>
                </a:solidFill>
              </a:rPr>
              <a:t>)</a:t>
            </a:r>
            <a:endParaRPr sz="1100">
              <a:solidFill>
                <a:srgbClr val="990000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AND age_certificate &lt;&gt; '18' </a:t>
            </a:r>
            <a:endParaRPr sz="1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ORDER BY</a:t>
            </a:r>
            <a:endParaRPr sz="1100">
              <a:solidFill>
                <a:schemeClr val="dk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movie_name, movie_length</a:t>
            </a:r>
            <a:endParaRPr sz="1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LIMIT 1;</a:t>
            </a:r>
            <a:endParaRPr sz="1200"/>
          </a:p>
        </p:txBody>
      </p:sp>
      <p:sp>
        <p:nvSpPr>
          <p:cNvPr id="129" name="Google Shape;129;p22"/>
          <p:cNvSpPr txBox="1"/>
          <p:nvPr/>
        </p:nvSpPr>
        <p:spPr>
          <a:xfrm>
            <a:off x="1636775" y="2274799"/>
            <a:ext cx="1776900" cy="7542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FF"/>
                </a:solidFill>
              </a:rPr>
              <a:t>AND</a:t>
            </a:r>
            <a:r>
              <a:rPr lang="en"/>
              <a:t> </a:t>
            </a:r>
            <a:r>
              <a:rPr lang="en" sz="1000">
                <a:solidFill>
                  <a:schemeClr val="dk2"/>
                </a:solidFill>
              </a:rPr>
              <a:t>evaluated first i.e. movie_length &gt;100 </a:t>
            </a:r>
            <a:r>
              <a:rPr lang="en" sz="1000" b="1">
                <a:solidFill>
                  <a:schemeClr val="dk2"/>
                </a:solidFill>
              </a:rPr>
              <a:t>OR </a:t>
            </a:r>
            <a:r>
              <a:rPr lang="en" sz="1000">
                <a:solidFill>
                  <a:schemeClr val="dk2"/>
                </a:solidFill>
              </a:rPr>
              <a:t>(movie_lang &gt; 100… )</a:t>
            </a:r>
            <a:r>
              <a:rPr lang="en" sz="1300" b="1">
                <a:solidFill>
                  <a:schemeClr val="dk2"/>
                </a:solidFill>
              </a:rPr>
              <a:t> </a:t>
            </a:r>
            <a:r>
              <a:rPr lang="en" sz="1300"/>
              <a:t> </a:t>
            </a:r>
            <a:endParaRPr sz="1300"/>
          </a:p>
        </p:txBody>
      </p:sp>
      <p:cxnSp>
        <p:nvCxnSpPr>
          <p:cNvPr id="130" name="Google Shape;130;p22"/>
          <p:cNvCxnSpPr>
            <a:stCxn id="129" idx="2"/>
          </p:cNvCxnSpPr>
          <p:nvPr/>
        </p:nvCxnSpPr>
        <p:spPr>
          <a:xfrm flipH="1">
            <a:off x="2267525" y="3028999"/>
            <a:ext cx="257700" cy="3039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" name="Google Shape;131;p22"/>
          <p:cNvSpPr txBox="1"/>
          <p:nvPr/>
        </p:nvSpPr>
        <p:spPr>
          <a:xfrm>
            <a:off x="3703275" y="1324050"/>
            <a:ext cx="1222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is equivalent to</a:t>
            </a:r>
            <a:endParaRPr sz="1100" b="1"/>
          </a:p>
        </p:txBody>
      </p:sp>
      <p:sp>
        <p:nvSpPr>
          <p:cNvPr id="132" name="Google Shape;132;p22"/>
          <p:cNvSpPr txBox="1"/>
          <p:nvPr/>
        </p:nvSpPr>
        <p:spPr>
          <a:xfrm>
            <a:off x="7369400" y="2001875"/>
            <a:ext cx="1414200" cy="831300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solidFill>
                  <a:srgbClr val="990000"/>
                </a:solidFill>
              </a:rPr>
              <a:t>Best Practice</a:t>
            </a:r>
            <a:br>
              <a:rPr lang="en" b="1"/>
            </a:br>
            <a:r>
              <a:rPr lang="en" sz="1000">
                <a:solidFill>
                  <a:schemeClr val="dk2"/>
                </a:solidFill>
              </a:rPr>
              <a:t>Use parenthesis () to ensure the intended order of precedence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2342550" y="4686500"/>
            <a:ext cx="445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Note: These two queries yield very different results </a:t>
            </a:r>
            <a:endParaRPr i="1"/>
          </a:p>
        </p:txBody>
      </p:sp>
      <p:cxnSp>
        <p:nvCxnSpPr>
          <p:cNvPr id="134" name="Google Shape;134;p22"/>
          <p:cNvCxnSpPr>
            <a:stCxn id="132" idx="1"/>
          </p:cNvCxnSpPr>
          <p:nvPr/>
        </p:nvCxnSpPr>
        <p:spPr>
          <a:xfrm flipH="1">
            <a:off x="6989300" y="2417525"/>
            <a:ext cx="380100" cy="518700"/>
          </a:xfrm>
          <a:prstGeom prst="straightConnector1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" name="Google Shape;135;p22"/>
          <p:cNvCxnSpPr>
            <a:stCxn id="133" idx="1"/>
          </p:cNvCxnSpPr>
          <p:nvPr/>
        </p:nvCxnSpPr>
        <p:spPr>
          <a:xfrm rot="10800000">
            <a:off x="2125050" y="4198700"/>
            <a:ext cx="217500" cy="687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22"/>
          <p:cNvCxnSpPr>
            <a:stCxn id="133" idx="3"/>
            <a:endCxn id="128" idx="2"/>
          </p:cNvCxnSpPr>
          <p:nvPr/>
        </p:nvCxnSpPr>
        <p:spPr>
          <a:xfrm rot="10800000" flipH="1">
            <a:off x="6801450" y="4090400"/>
            <a:ext cx="251100" cy="796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Other Operators &amp; Expressions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Calibri"/>
                <a:ea typeface="Calibri"/>
                <a:cs typeface="Calibri"/>
                <a:sym typeface="Calibri"/>
              </a:rPr>
              <a:t>Common Math and Date operators </a:t>
            </a:r>
            <a:endParaRPr sz="1100" i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t="5105"/>
          <a:stretch/>
        </p:blipFill>
        <p:spPr>
          <a:xfrm>
            <a:off x="473850" y="1560500"/>
            <a:ext cx="3276774" cy="35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 rotWithShape="1">
          <a:blip r:embed="rId4">
            <a:alphaModFix/>
          </a:blip>
          <a:srcRect t="6023"/>
          <a:stretch/>
        </p:blipFill>
        <p:spPr>
          <a:xfrm>
            <a:off x="5017950" y="1603688"/>
            <a:ext cx="3766949" cy="342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/>
        </p:nvSpPr>
        <p:spPr>
          <a:xfrm>
            <a:off x="550050" y="1137291"/>
            <a:ext cx="2817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See more Math operators </a:t>
            </a:r>
            <a:r>
              <a:rPr lang="en" sz="900" b="1" u="sng">
                <a:solidFill>
                  <a:schemeClr val="hlink"/>
                </a:solidFill>
                <a:hlinkClick r:id="rId5"/>
              </a:rPr>
              <a:t>here</a:t>
            </a:r>
            <a:endParaRPr sz="900" b="1"/>
          </a:p>
        </p:txBody>
      </p:sp>
      <p:sp>
        <p:nvSpPr>
          <p:cNvPr id="145" name="Google Shape;145;p23"/>
          <p:cNvSpPr txBox="1"/>
          <p:nvPr/>
        </p:nvSpPr>
        <p:spPr>
          <a:xfrm>
            <a:off x="5038775" y="1166541"/>
            <a:ext cx="2817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See Date operators </a:t>
            </a:r>
            <a:r>
              <a:rPr lang="en" sz="900" b="1" u="sng">
                <a:solidFill>
                  <a:schemeClr val="hlink"/>
                </a:solidFill>
                <a:hlinkClick r:id="rId6"/>
              </a:rPr>
              <a:t>here</a:t>
            </a:r>
            <a:endParaRPr sz="9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Pattern Matching</a:t>
            </a:r>
            <a:endParaRPr sz="11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1"/>
          </p:nvPr>
        </p:nvSpPr>
        <p:spPr>
          <a:xfrm>
            <a:off x="311700" y="1175050"/>
            <a:ext cx="8520600" cy="3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LIKE/ ILIKE</a:t>
            </a:r>
            <a:r>
              <a:rPr lang="en" sz="1400"/>
              <a:t> keyword to match a pattern (case-sensitive/case insensitive)</a:t>
            </a:r>
            <a:br>
              <a:rPr lang="en" sz="1400"/>
            </a:br>
            <a:br>
              <a:rPr lang="en" sz="1400"/>
            </a:br>
            <a:r>
              <a:rPr lang="en" sz="1291"/>
              <a:t>Syntax</a:t>
            </a:r>
            <a:r>
              <a:rPr lang="en" sz="1400"/>
              <a:t>: 	</a:t>
            </a:r>
            <a:r>
              <a:rPr lang="en" sz="1758"/>
              <a:t>WHERE value LIKE ‘</a:t>
            </a:r>
            <a:r>
              <a:rPr lang="en" sz="1758" i="1"/>
              <a:t>pattern’</a:t>
            </a:r>
            <a:endParaRPr sz="983" i="1"/>
          </a:p>
          <a:p>
            <a:pPr marL="457200" lvl="0" indent="-29321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100"/>
              <a:t>Percent sign ( %) matches any sequence of zero or more characters </a:t>
            </a:r>
            <a:endParaRPr sz="1100"/>
          </a:p>
          <a:p>
            <a:pPr marL="914400" lvl="1" indent="-29321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100"/>
              <a:t>‘%a’ matches any string, regardless of length, that ends with `</a:t>
            </a:r>
            <a:r>
              <a:rPr lang="en" sz="1100" b="1"/>
              <a:t>a`</a:t>
            </a:r>
            <a:endParaRPr sz="1100" b="1"/>
          </a:p>
          <a:p>
            <a:pPr marL="914400" lvl="1" indent="-29321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100"/>
              <a:t>‘a%’ matches any string, regardless of length, that starts with `</a:t>
            </a:r>
            <a:r>
              <a:rPr lang="en" sz="1100" b="1"/>
              <a:t>a`</a:t>
            </a:r>
            <a:endParaRPr sz="1100"/>
          </a:p>
          <a:p>
            <a:pPr marL="457200" lvl="0" indent="-29321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100"/>
              <a:t>Underscore sign ( _)  matches any single character.</a:t>
            </a:r>
            <a:endParaRPr sz="1100"/>
          </a:p>
          <a:p>
            <a:pPr marL="914400" lvl="1" indent="-29321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100"/>
              <a:t>‘_a_’ matches any three character string where </a:t>
            </a:r>
            <a:r>
              <a:rPr lang="en" sz="1100" b="1"/>
              <a:t>‘a’</a:t>
            </a:r>
            <a:r>
              <a:rPr lang="en" sz="1100"/>
              <a:t> is the second character</a:t>
            </a:r>
            <a:endParaRPr sz="1100"/>
          </a:p>
          <a:p>
            <a:pPr marL="457200" lvl="0" indent="-29321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100"/>
              <a:t>Matches are </a:t>
            </a:r>
            <a:r>
              <a:rPr lang="en" sz="1100" b="1" i="1"/>
              <a:t>case-sensitive</a:t>
            </a: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/>
            </a:br>
            <a:r>
              <a:rPr lang="en" sz="1291" i="1"/>
              <a:t>Example</a:t>
            </a:r>
            <a:endParaRPr sz="1291"/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41"/>
              <a:t>SELECT</a:t>
            </a:r>
            <a:endParaRPr sz="1341"/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41"/>
              <a:t>	'foo' LIKE 'f%', is </a:t>
            </a:r>
            <a:r>
              <a:rPr lang="en" sz="1341" b="1"/>
              <a:t>true </a:t>
            </a:r>
            <a:r>
              <a:rPr lang="en" sz="1341"/>
              <a:t>because </a:t>
            </a:r>
            <a:endParaRPr sz="1341"/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41"/>
              <a:t>	'foo' LIKE '_o_', is </a:t>
            </a:r>
            <a:r>
              <a:rPr lang="en" sz="1341" b="1"/>
              <a:t>true</a:t>
            </a:r>
            <a:endParaRPr sz="1341" b="1"/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41"/>
              <a:t>	'bar' LIKE 'b_'; is </a:t>
            </a:r>
            <a:r>
              <a:rPr lang="en" sz="1341" b="1"/>
              <a:t>false </a:t>
            </a:r>
            <a:r>
              <a:rPr lang="en" sz="1341"/>
              <a:t>because </a:t>
            </a:r>
            <a:r>
              <a:rPr lang="en" sz="1341" i="1"/>
              <a:t>bar</a:t>
            </a:r>
            <a:r>
              <a:rPr lang="en" sz="1341"/>
              <a:t> has 3 letter and the pattern is only 2 letters</a:t>
            </a:r>
            <a:endParaRPr sz="134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Pattern Matching</a:t>
            </a:r>
            <a:endParaRPr sz="155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i="1">
                <a:latin typeface="Calibri"/>
                <a:ea typeface="Calibri"/>
                <a:cs typeface="Calibri"/>
                <a:sym typeface="Calibri"/>
              </a:rPr>
              <a:t>For more info see </a:t>
            </a:r>
            <a:r>
              <a:rPr lang="en" sz="1100" i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Ch. 6 here</a:t>
            </a:r>
            <a:endParaRPr sz="1327" i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277" y="1620316"/>
            <a:ext cx="3859099" cy="27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6243" y="1607025"/>
            <a:ext cx="4116056" cy="28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311700" y="343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WHERE clause 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Calibri"/>
                <a:ea typeface="Calibri"/>
                <a:cs typeface="Calibri"/>
                <a:sym typeface="Calibri"/>
              </a:rPr>
              <a:t>Sample problems using Northwind database</a:t>
            </a:r>
            <a:endParaRPr sz="110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1"/>
          </p:nvPr>
        </p:nvSpPr>
        <p:spPr>
          <a:xfrm>
            <a:off x="311700" y="876050"/>
            <a:ext cx="3840000" cy="4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91" i="1"/>
              <a:t>** Use the northwind database **</a:t>
            </a:r>
            <a:endParaRPr sz="991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91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91" b="1"/>
              <a:t>select</a:t>
            </a:r>
            <a:r>
              <a:rPr lang="en" sz="1091"/>
              <a:t> </a:t>
            </a:r>
            <a:endParaRPr sz="1091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91"/>
              <a:t>contact_name, contact_title, company_name, </a:t>
            </a:r>
            <a:endParaRPr sz="1091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91">
                <a:solidFill>
                  <a:srgbClr val="0000FF"/>
                </a:solidFill>
              </a:rPr>
              <a:t>LENGTH</a:t>
            </a:r>
            <a:r>
              <a:rPr lang="en" sz="1091"/>
              <a:t>(company_name) cname_length, </a:t>
            </a:r>
            <a:endParaRPr sz="1091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91"/>
              <a:t>country</a:t>
            </a:r>
            <a:endParaRPr sz="109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91" b="1"/>
              <a:t>from</a:t>
            </a:r>
            <a:r>
              <a:rPr lang="en" sz="1091"/>
              <a:t> </a:t>
            </a:r>
            <a:endParaRPr sz="1091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91"/>
              <a:t>suppliers</a:t>
            </a:r>
            <a:endParaRPr sz="109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91" b="1"/>
              <a:t>where</a:t>
            </a:r>
            <a:r>
              <a:rPr lang="en" sz="1091"/>
              <a:t> </a:t>
            </a:r>
            <a:endParaRPr sz="109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91"/>
              <a:t>	contact_title </a:t>
            </a:r>
            <a:r>
              <a:rPr lang="en" sz="1000">
                <a:solidFill>
                  <a:srgbClr val="990000"/>
                </a:solidFill>
              </a:rPr>
              <a:t>NOT</a:t>
            </a:r>
            <a:r>
              <a:rPr lang="en" sz="1091"/>
              <a:t> </a:t>
            </a:r>
            <a:r>
              <a:rPr lang="en" sz="1091">
                <a:solidFill>
                  <a:srgbClr val="990000"/>
                </a:solidFill>
              </a:rPr>
              <a:t>LIKE</a:t>
            </a:r>
            <a:r>
              <a:rPr lang="en" sz="1091"/>
              <a:t> '%Manager%' </a:t>
            </a:r>
            <a:r>
              <a:rPr lang="en" sz="1091" b="1"/>
              <a:t>OR</a:t>
            </a:r>
            <a:endParaRPr sz="1091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91"/>
              <a:t>	country IN ('Canada', 'Denmark') </a:t>
            </a:r>
            <a:r>
              <a:rPr lang="en" sz="1091" b="1">
                <a:solidFill>
                  <a:srgbClr val="38761D"/>
                </a:solidFill>
              </a:rPr>
              <a:t>AND</a:t>
            </a:r>
            <a:endParaRPr sz="1091" b="1">
              <a:solidFill>
                <a:srgbClr val="38761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91"/>
              <a:t>	</a:t>
            </a:r>
            <a:r>
              <a:rPr lang="en" sz="1091">
                <a:solidFill>
                  <a:srgbClr val="0000FF"/>
                </a:solidFill>
              </a:rPr>
              <a:t>LENGTH</a:t>
            </a:r>
            <a:r>
              <a:rPr lang="en" sz="1091"/>
              <a:t>(company_name) BETWEEN 9 AND 18  </a:t>
            </a:r>
            <a:endParaRPr sz="109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91" b="1"/>
              <a:t>order by</a:t>
            </a:r>
            <a:r>
              <a:rPr lang="en" sz="1091"/>
              <a:t> </a:t>
            </a:r>
            <a:endParaRPr sz="1091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91"/>
              <a:t>cname_length </a:t>
            </a:r>
            <a:r>
              <a:rPr lang="en" sz="1091" b="1" i="1"/>
              <a:t>desc</a:t>
            </a:r>
            <a:r>
              <a:rPr lang="en" sz="1091"/>
              <a:t>, </a:t>
            </a:r>
            <a:endParaRPr sz="1091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91"/>
              <a:t>contact_name, </a:t>
            </a:r>
            <a:endParaRPr sz="1091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91"/>
              <a:t>country</a:t>
            </a:r>
            <a:endParaRPr sz="109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91" b="1"/>
              <a:t>limit</a:t>
            </a:r>
            <a:r>
              <a:rPr lang="en" sz="1091"/>
              <a:t> 2;</a:t>
            </a:r>
            <a:endParaRPr sz="109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65" name="Google Shape;165;p26"/>
          <p:cNvSpPr txBox="1"/>
          <p:nvPr/>
        </p:nvSpPr>
        <p:spPr>
          <a:xfrm>
            <a:off x="3470425" y="1838750"/>
            <a:ext cx="4562400" cy="461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0000"/>
                </a:solidFill>
              </a:rPr>
              <a:t>NOT LIKE </a:t>
            </a:r>
            <a:r>
              <a:rPr lang="en" sz="900">
                <a:solidFill>
                  <a:schemeClr val="dk2"/>
                </a:solidFill>
              </a:rPr>
              <a:t>find </a:t>
            </a:r>
            <a:r>
              <a:rPr lang="en" sz="900">
                <a:solidFill>
                  <a:srgbClr val="990000"/>
                </a:solidFill>
              </a:rPr>
              <a:t>‘Manager’</a:t>
            </a:r>
            <a:r>
              <a:rPr lang="en" sz="900">
                <a:solidFill>
                  <a:schemeClr val="dk2"/>
                </a:solidFill>
              </a:rPr>
              <a:t> anywhere in contact_title field. NOT can also be placed before the column/attribute contact_title and yield the same results </a:t>
            </a:r>
            <a:endParaRPr sz="900">
              <a:solidFill>
                <a:schemeClr val="dk2"/>
              </a:solidFill>
            </a:endParaRPr>
          </a:p>
        </p:txBody>
      </p:sp>
      <p:cxnSp>
        <p:nvCxnSpPr>
          <p:cNvPr id="166" name="Google Shape;166;p26"/>
          <p:cNvCxnSpPr>
            <a:stCxn id="165" idx="1"/>
          </p:cNvCxnSpPr>
          <p:nvPr/>
        </p:nvCxnSpPr>
        <p:spPr>
          <a:xfrm flipH="1">
            <a:off x="2862625" y="2069600"/>
            <a:ext cx="607800" cy="268500"/>
          </a:xfrm>
          <a:prstGeom prst="straightConnector1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7" name="Google Shape;167;p26"/>
          <p:cNvSpPr txBox="1"/>
          <p:nvPr/>
        </p:nvSpPr>
        <p:spPr>
          <a:xfrm>
            <a:off x="2052250" y="3507875"/>
            <a:ext cx="1827000" cy="877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</a:rPr>
              <a:t>LENGTH() </a:t>
            </a:r>
            <a:r>
              <a:rPr lang="en" sz="900">
                <a:solidFill>
                  <a:schemeClr val="dk2"/>
                </a:solidFill>
              </a:rPr>
              <a:t>of any company_name string is between 9 and 18. Note alias </a:t>
            </a:r>
            <a:r>
              <a:rPr lang="en" sz="900" b="1">
                <a:solidFill>
                  <a:schemeClr val="dk2"/>
                </a:solidFill>
              </a:rPr>
              <a:t>can not </a:t>
            </a:r>
            <a:r>
              <a:rPr lang="en" sz="900">
                <a:solidFill>
                  <a:schemeClr val="dk2"/>
                </a:solidFill>
              </a:rPr>
              <a:t>be used in where clause</a:t>
            </a:r>
            <a:endParaRPr sz="900">
              <a:solidFill>
                <a:schemeClr val="dk2"/>
              </a:solidFill>
            </a:endParaRPr>
          </a:p>
        </p:txBody>
      </p:sp>
      <p:cxnSp>
        <p:nvCxnSpPr>
          <p:cNvPr id="168" name="Google Shape;168;p26"/>
          <p:cNvCxnSpPr>
            <a:stCxn id="167" idx="0"/>
          </p:cNvCxnSpPr>
          <p:nvPr/>
        </p:nvCxnSpPr>
        <p:spPr>
          <a:xfrm rot="10800000">
            <a:off x="2729650" y="3029075"/>
            <a:ext cx="236100" cy="4788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9" name="Google Shape;169;p26"/>
          <p:cNvSpPr/>
          <p:nvPr/>
        </p:nvSpPr>
        <p:spPr>
          <a:xfrm>
            <a:off x="3955450" y="2571750"/>
            <a:ext cx="614700" cy="3591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6"/>
          <p:cNvSpPr txBox="1"/>
          <p:nvPr/>
        </p:nvSpPr>
        <p:spPr>
          <a:xfrm>
            <a:off x="4646225" y="2586425"/>
            <a:ext cx="2735100" cy="1821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38761D"/>
                </a:solidFill>
              </a:rPr>
              <a:t>AND</a:t>
            </a:r>
            <a:r>
              <a:rPr lang="en" sz="900" b="1">
                <a:solidFill>
                  <a:schemeClr val="dk2"/>
                </a:solidFill>
              </a:rPr>
              <a:t> </a:t>
            </a:r>
            <a:r>
              <a:rPr lang="en" sz="900">
                <a:solidFill>
                  <a:schemeClr val="dk2"/>
                </a:solidFill>
              </a:rPr>
              <a:t>clause takes precedence over the </a:t>
            </a:r>
            <a:r>
              <a:rPr lang="en" sz="900" b="1">
                <a:solidFill>
                  <a:schemeClr val="dk2"/>
                </a:solidFill>
              </a:rPr>
              <a:t>OR</a:t>
            </a:r>
            <a:r>
              <a:rPr lang="en" sz="900">
                <a:solidFill>
                  <a:schemeClr val="dk2"/>
                </a:solidFill>
              </a:rPr>
              <a:t>. Can also be re-written as:</a:t>
            </a:r>
            <a:endParaRPr sz="9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91">
                <a:solidFill>
                  <a:schemeClr val="dk2"/>
                </a:solidFill>
              </a:rPr>
              <a:t>contact_title </a:t>
            </a:r>
            <a:r>
              <a:rPr lang="en" sz="900">
                <a:solidFill>
                  <a:schemeClr val="dk2"/>
                </a:solidFill>
              </a:rPr>
              <a:t>NOT</a:t>
            </a:r>
            <a:r>
              <a:rPr lang="en" sz="991">
                <a:solidFill>
                  <a:schemeClr val="dk2"/>
                </a:solidFill>
              </a:rPr>
              <a:t> LIKE '%Manager%' </a:t>
            </a:r>
            <a:br>
              <a:rPr lang="en" sz="991">
                <a:solidFill>
                  <a:schemeClr val="dk2"/>
                </a:solidFill>
              </a:rPr>
            </a:br>
            <a:br>
              <a:rPr lang="en" sz="991">
                <a:solidFill>
                  <a:schemeClr val="dk2"/>
                </a:solidFill>
              </a:rPr>
            </a:br>
            <a:r>
              <a:rPr lang="en" sz="991" b="1">
                <a:solidFill>
                  <a:schemeClr val="dk2"/>
                </a:solidFill>
              </a:rPr>
              <a:t>OR</a:t>
            </a:r>
            <a:br>
              <a:rPr lang="en" sz="991" b="1">
                <a:solidFill>
                  <a:schemeClr val="dk2"/>
                </a:solidFill>
              </a:rPr>
            </a:br>
            <a:endParaRPr sz="991" b="1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91">
                <a:solidFill>
                  <a:schemeClr val="dk2"/>
                </a:solidFill>
              </a:rPr>
              <a:t>(country IN ('Canada', 'Denmark') </a:t>
            </a:r>
            <a:r>
              <a:rPr lang="en" sz="991" b="1">
                <a:solidFill>
                  <a:schemeClr val="dk2"/>
                </a:solidFill>
              </a:rPr>
              <a:t>AND</a:t>
            </a:r>
            <a:endParaRPr sz="991" b="1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91">
                <a:solidFill>
                  <a:schemeClr val="dk2"/>
                </a:solidFill>
              </a:rPr>
              <a:t>LENGTH(company_name) BETWEEN 9 AND 18</a:t>
            </a:r>
            <a:r>
              <a:rPr lang="en" sz="991">
                <a:solidFill>
                  <a:srgbClr val="38761D"/>
                </a:solidFill>
              </a:rPr>
              <a:t>)</a:t>
            </a:r>
            <a:endParaRPr sz="9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>
            <a:spLocks noGrp="1"/>
          </p:cNvSpPr>
          <p:nvPr>
            <p:ph type="ctrTitle"/>
          </p:nvPr>
        </p:nvSpPr>
        <p:spPr>
          <a:xfrm>
            <a:off x="798000" y="1351750"/>
            <a:ext cx="7548000" cy="1474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450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Aggregate Functions &amp; Group By </a:t>
            </a:r>
            <a:br>
              <a:rPr lang="en" sz="450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br>
              <a:rPr lang="en" sz="175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n" sz="175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Using aggregate functions (e.g. MIN, MAX, etc) with Group By to </a:t>
            </a:r>
            <a:br>
              <a:rPr lang="en" sz="175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n" sz="175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produce useful analytics</a:t>
            </a:r>
            <a:endParaRPr sz="4500" b="1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Aggregate Functions with Group By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Calibri"/>
                <a:ea typeface="Calibri"/>
                <a:cs typeface="Calibri"/>
                <a:sym typeface="Calibri"/>
              </a:rPr>
              <a:t>Grouping and summarizing data &amp; other functions </a:t>
            </a:r>
            <a:r>
              <a:rPr lang="en" sz="1100" i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here</a:t>
            </a:r>
            <a:endParaRPr sz="110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1"/>
          </p:nvPr>
        </p:nvSpPr>
        <p:spPr>
          <a:xfrm>
            <a:off x="311700" y="1108600"/>
            <a:ext cx="8520600" cy="3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/>
          </a:bodyPr>
          <a:lstStyle/>
          <a:p>
            <a:pPr marL="457200" lvl="0" indent="-28638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Most common aggregate expressions for summarizing data: </a:t>
            </a:r>
            <a:r>
              <a:rPr lang="en" sz="1300" b="1"/>
              <a:t>COUNT</a:t>
            </a:r>
            <a:r>
              <a:rPr lang="en" sz="1300"/>
              <a:t>(), </a:t>
            </a:r>
            <a:r>
              <a:rPr lang="en" sz="1300" b="1"/>
              <a:t>MAX</a:t>
            </a:r>
            <a:r>
              <a:rPr lang="en" sz="1300"/>
              <a:t>(), </a:t>
            </a:r>
            <a:r>
              <a:rPr lang="en" sz="1300" b="1"/>
              <a:t>MIN</a:t>
            </a:r>
            <a:r>
              <a:rPr lang="en" sz="1300"/>
              <a:t>(), </a:t>
            </a:r>
            <a:r>
              <a:rPr lang="en" sz="1300" b="1"/>
              <a:t>AVG</a:t>
            </a:r>
            <a:r>
              <a:rPr lang="en" sz="1300"/>
              <a:t>(), </a:t>
            </a:r>
            <a:r>
              <a:rPr lang="en" sz="1300" b="1"/>
              <a:t>SUM</a:t>
            </a:r>
            <a:r>
              <a:rPr lang="en" sz="1300"/>
              <a:t>()</a:t>
            </a:r>
            <a:endParaRPr sz="1300"/>
          </a:p>
          <a:p>
            <a:pPr marL="457200" lvl="0" indent="-28638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Can execute such functions on a table with respect to a filter e.g. </a:t>
            </a:r>
            <a:endParaRPr sz="1300"/>
          </a:p>
          <a:p>
            <a:pPr marL="914400" lvl="1" indent="-28638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300"/>
              <a:t>SELECT count(*) FROM table → returns the number of rows in the table</a:t>
            </a:r>
            <a:endParaRPr sz="1300"/>
          </a:p>
          <a:p>
            <a:pPr marL="914400" lvl="1" indent="-28638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300"/>
              <a:t>SELECT max(expression) FROM table → returns the maximum value in a set, string or numeric</a:t>
            </a:r>
            <a:endParaRPr sz="1300"/>
          </a:p>
          <a:p>
            <a:pPr marL="457200" lvl="0" indent="-28638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00" b="1"/>
              <a:t>GROUP BY </a:t>
            </a:r>
            <a:r>
              <a:rPr lang="en" sz="1300"/>
              <a:t>keyword is used to separate the data returned from a SELECT statement into any number of groups given the column(s) provided to it</a:t>
            </a:r>
            <a:endParaRPr sz="1300"/>
          </a:p>
          <a:p>
            <a:pPr marL="457200" lvl="0" indent="-28638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Can be accompanied by a </a:t>
            </a:r>
            <a:r>
              <a:rPr lang="en" sz="1300" b="1"/>
              <a:t>HAVING </a:t>
            </a:r>
            <a:r>
              <a:rPr lang="en" sz="1300"/>
              <a:t>clause → essentially a </a:t>
            </a:r>
            <a:r>
              <a:rPr lang="en" sz="1300" b="1"/>
              <a:t>WHERE</a:t>
            </a:r>
            <a:r>
              <a:rPr lang="en" sz="1300"/>
              <a:t> statements performed on the group(s) </a:t>
            </a:r>
            <a:br>
              <a:rPr lang="en" sz="1300"/>
            </a:br>
            <a:r>
              <a:rPr lang="en" sz="1300"/>
              <a:t>e.g. </a:t>
            </a:r>
            <a:r>
              <a:rPr lang="en" sz="1300" b="1"/>
              <a:t>HAVING</a:t>
            </a:r>
            <a:r>
              <a:rPr lang="en" sz="1300"/>
              <a:t> count(*) &gt; value</a:t>
            </a:r>
            <a:endParaRPr sz="13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300" i="1"/>
            </a:br>
            <a:r>
              <a:rPr lang="en" sz="1300" i="1"/>
              <a:t>Group By Syntax</a:t>
            </a:r>
            <a:r>
              <a:rPr lang="en" sz="1300"/>
              <a:t>:</a:t>
            </a:r>
            <a:endParaRPr sz="13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SELECT</a:t>
            </a:r>
            <a:r>
              <a:rPr lang="en" sz="1300"/>
              <a:t> </a:t>
            </a:r>
            <a:endParaRPr sz="13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column_1, </a:t>
            </a:r>
            <a:endParaRPr sz="13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column_2,</a:t>
            </a:r>
            <a:endParaRPr sz="13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...,</a:t>
            </a:r>
            <a:endParaRPr sz="13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</a:t>
            </a:r>
            <a:r>
              <a:rPr lang="en" sz="1300">
                <a:solidFill>
                  <a:srgbClr val="CC0000"/>
                </a:solidFill>
              </a:rPr>
              <a:t>aggregate_function</a:t>
            </a:r>
            <a:r>
              <a:rPr lang="en" sz="1300"/>
              <a:t>(column_3)</a:t>
            </a:r>
            <a:endParaRPr sz="13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FROM</a:t>
            </a:r>
            <a:r>
              <a:rPr lang="en" sz="1300"/>
              <a:t>  table_name</a:t>
            </a:r>
            <a:endParaRPr sz="13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38761D"/>
                </a:solidFill>
              </a:rPr>
              <a:t>GROUP BY</a:t>
            </a:r>
            <a:r>
              <a:rPr lang="en" sz="1300">
                <a:solidFill>
                  <a:srgbClr val="38761D"/>
                </a:solidFill>
              </a:rPr>
              <a:t> </a:t>
            </a:r>
            <a:endParaRPr sz="1300">
              <a:solidFill>
                <a:srgbClr val="38761D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column_1,</a:t>
            </a:r>
            <a:endParaRPr sz="13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column_2, …;</a:t>
            </a:r>
            <a:endParaRPr sz="1300"/>
          </a:p>
        </p:txBody>
      </p:sp>
      <p:sp>
        <p:nvSpPr>
          <p:cNvPr id="182" name="Google Shape;182;p28"/>
          <p:cNvSpPr txBox="1"/>
          <p:nvPr/>
        </p:nvSpPr>
        <p:spPr>
          <a:xfrm>
            <a:off x="2015495" y="4441373"/>
            <a:ext cx="3907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761D"/>
                </a:solidFill>
              </a:rPr>
              <a:t>GROUP BY</a:t>
            </a:r>
            <a:r>
              <a:rPr lang="en" sz="1100"/>
              <a:t> </a:t>
            </a:r>
            <a:r>
              <a:rPr lang="en" sz="1100">
                <a:solidFill>
                  <a:schemeClr val="dk2"/>
                </a:solidFill>
              </a:rPr>
              <a:t>must contain the non-aggregated columns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1908725" y="4412125"/>
            <a:ext cx="139500" cy="4395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8"/>
          <p:cNvSpPr txBox="1"/>
          <p:nvPr/>
        </p:nvSpPr>
        <p:spPr>
          <a:xfrm>
            <a:off x="3211222" y="3742712"/>
            <a:ext cx="3907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</a:rPr>
              <a:t>Aggregate function</a:t>
            </a:r>
            <a:r>
              <a:rPr lang="en" sz="1100"/>
              <a:t> </a:t>
            </a:r>
            <a:r>
              <a:rPr lang="en" sz="1100">
                <a:solidFill>
                  <a:schemeClr val="dk2"/>
                </a:solidFill>
              </a:rPr>
              <a:t>such as count() gets computed given the un-aggregated columns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1908725" y="3206800"/>
            <a:ext cx="4383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These columns become the GROUP BY group selection criteria  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1732450" y="3157175"/>
            <a:ext cx="139500" cy="4395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7" name="Google Shape;187;p28"/>
          <p:cNvCxnSpPr/>
          <p:nvPr/>
        </p:nvCxnSpPr>
        <p:spPr>
          <a:xfrm rot="10800000">
            <a:off x="2747122" y="3946112"/>
            <a:ext cx="464100" cy="58200"/>
          </a:xfrm>
          <a:prstGeom prst="straightConnector1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>
            <a:spLocks noGrp="1"/>
          </p:cNvSpPr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Aggregate Functions with Group By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Calibri"/>
                <a:ea typeface="Calibri"/>
                <a:cs typeface="Calibri"/>
                <a:sym typeface="Calibri"/>
              </a:rPr>
              <a:t>Grouping and summarizing data &amp; other functions </a:t>
            </a:r>
            <a:r>
              <a:rPr lang="en" sz="1100" i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here</a:t>
            </a:r>
            <a:endParaRPr sz="1100" i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1388" y="1105151"/>
            <a:ext cx="6441223" cy="385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Group By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i="1">
                <a:latin typeface="Calibri"/>
                <a:ea typeface="Calibri"/>
                <a:cs typeface="Calibri"/>
                <a:sym typeface="Calibri"/>
              </a:rPr>
              <a:t>Group By example</a:t>
            </a:r>
            <a:endParaRPr sz="110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0"/>
          <p:cNvSpPr txBox="1">
            <a:spLocks noGrp="1"/>
          </p:cNvSpPr>
          <p:nvPr>
            <p:ph type="subTitle" idx="1"/>
          </p:nvPr>
        </p:nvSpPr>
        <p:spPr>
          <a:xfrm>
            <a:off x="417150" y="1068700"/>
            <a:ext cx="8313000" cy="388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91" b="1"/>
              <a:t>Question</a:t>
            </a:r>
            <a:r>
              <a:rPr lang="en" sz="1391"/>
              <a:t>:</a:t>
            </a:r>
            <a:br>
              <a:rPr lang="en" sz="1391"/>
            </a:br>
            <a:endParaRPr sz="1391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91"/>
              <a:t>From the orders table, find the count of orders as number_of_orders and the maximum freight as m_freight grouped by employee_id. Rows are filtered out of the results if the maximum freight of a group is less than 800 or the shipped_date of an order IS NULL. Sort by the maximum freight size descending.</a:t>
            </a:r>
            <a:endParaRPr sz="1391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91"/>
          </a:p>
          <a:p>
            <a:pPr marL="457200" lvl="0" indent="-31698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92"/>
              <a:buChar char="-"/>
            </a:pPr>
            <a:r>
              <a:rPr lang="en" sz="1391"/>
              <a:t>What are the aggregate functions being used?</a:t>
            </a:r>
            <a:endParaRPr sz="1391"/>
          </a:p>
          <a:p>
            <a:pPr marL="457200" lvl="0" indent="-31698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92"/>
              <a:buChar char="-"/>
            </a:pPr>
            <a:r>
              <a:rPr lang="en" sz="1391"/>
              <a:t>Does this query require a HAVING and WHERE clause or just one of them ?</a:t>
            </a:r>
            <a:endParaRPr sz="139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Group By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Calibri"/>
                <a:ea typeface="Calibri"/>
                <a:cs typeface="Calibri"/>
                <a:sym typeface="Calibri"/>
              </a:rPr>
              <a:t>Group By example</a:t>
            </a:r>
            <a:endParaRPr sz="110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1"/>
          <p:cNvSpPr txBox="1">
            <a:spLocks noGrp="1"/>
          </p:cNvSpPr>
          <p:nvPr>
            <p:ph type="subTitle" idx="1"/>
          </p:nvPr>
        </p:nvSpPr>
        <p:spPr>
          <a:xfrm>
            <a:off x="5647025" y="1068700"/>
            <a:ext cx="3185400" cy="3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SELECT  employee_id, </a:t>
            </a:r>
            <a:endParaRPr sz="1400"/>
          </a:p>
          <a:p>
            <a:pPr marL="0" lvl="0" indent="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COUNT(*) number_of_orders, </a:t>
            </a:r>
            <a:endParaRPr sz="1400"/>
          </a:p>
          <a:p>
            <a:pPr marL="0" lvl="0" indent="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MAX(freight) m_freight</a:t>
            </a:r>
            <a:endParaRPr sz="1400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FROM </a:t>
            </a:r>
            <a:r>
              <a:rPr lang="en" sz="1400" b="1"/>
              <a:t>orders</a:t>
            </a:r>
            <a:endParaRPr sz="1400" b="1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8761D"/>
                </a:solidFill>
              </a:rPr>
              <a:t>WHERE </a:t>
            </a:r>
            <a:endParaRPr sz="1400">
              <a:solidFill>
                <a:srgbClr val="38761D"/>
              </a:solidFill>
            </a:endParaRPr>
          </a:p>
          <a:p>
            <a:pPr marL="0" lvl="0" indent="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8761D"/>
                </a:solidFill>
              </a:rPr>
              <a:t>shipped_date IS NOT NULL</a:t>
            </a:r>
            <a:r>
              <a:rPr lang="en" sz="1400"/>
              <a:t>  </a:t>
            </a:r>
            <a:endParaRPr sz="1400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GROUP BY  1</a:t>
            </a:r>
            <a:endParaRPr sz="1400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5"/>
                </a:solidFill>
              </a:rPr>
              <a:t>HAVING </a:t>
            </a:r>
            <a:endParaRPr sz="1400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5"/>
                </a:solidFill>
              </a:rPr>
              <a:t>MAX(freight) &gt;= 800</a:t>
            </a:r>
            <a:endParaRPr sz="140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ORDER BY </a:t>
            </a:r>
            <a:endParaRPr sz="1400"/>
          </a:p>
          <a:p>
            <a:pPr marL="4572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3 desc</a:t>
            </a:r>
            <a:endParaRPr sz="1091" i="1"/>
          </a:p>
        </p:txBody>
      </p:sp>
      <p:sp>
        <p:nvSpPr>
          <p:cNvPr id="206" name="Google Shape;206;p31"/>
          <p:cNvSpPr txBox="1">
            <a:spLocks noGrp="1"/>
          </p:cNvSpPr>
          <p:nvPr>
            <p:ph type="subTitle" idx="1"/>
          </p:nvPr>
        </p:nvSpPr>
        <p:spPr>
          <a:xfrm>
            <a:off x="264750" y="1068700"/>
            <a:ext cx="5295900" cy="3885300"/>
          </a:xfrm>
          <a:prstGeom prst="rect">
            <a:avLst/>
          </a:prstGeom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91" b="1"/>
              <a:t>Question</a:t>
            </a:r>
            <a:r>
              <a:rPr lang="en" sz="1391"/>
              <a:t>:</a:t>
            </a:r>
            <a:br>
              <a:rPr lang="en" sz="1391"/>
            </a:br>
            <a:endParaRPr sz="1391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91"/>
              <a:t>From the </a:t>
            </a:r>
            <a:r>
              <a:rPr lang="en" sz="1391" b="1"/>
              <a:t>orders table</a:t>
            </a:r>
            <a:r>
              <a:rPr lang="en" sz="1391"/>
              <a:t>, find the count of orders as number_of_orders and the maximum freight as m_freight grouped by employee_id. Rows are filtered out of the results if the </a:t>
            </a:r>
            <a:r>
              <a:rPr lang="en" sz="1391">
                <a:solidFill>
                  <a:schemeClr val="accent5"/>
                </a:solidFill>
              </a:rPr>
              <a:t>maximum freight of a group is less than 800</a:t>
            </a:r>
            <a:r>
              <a:rPr lang="en" sz="1391"/>
              <a:t> or </a:t>
            </a:r>
            <a:r>
              <a:rPr lang="en" sz="1391">
                <a:solidFill>
                  <a:srgbClr val="38761D"/>
                </a:solidFill>
              </a:rPr>
              <a:t>the shipped_date of an order IS NULL</a:t>
            </a:r>
            <a:r>
              <a:rPr lang="en" sz="1391"/>
              <a:t>. Sort by the maximum freight size descending.</a:t>
            </a:r>
            <a:endParaRPr sz="139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Outline</a:t>
            </a:r>
            <a:endParaRPr sz="191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1302175"/>
            <a:ext cx="8520600" cy="3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Please create a new database and call it </a:t>
            </a:r>
            <a:r>
              <a:rPr lang="en" sz="2100" b="1"/>
              <a:t>northwind</a:t>
            </a:r>
            <a:endParaRPr sz="21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Upload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this dataset </a:t>
            </a:r>
            <a:r>
              <a:rPr lang="en" sz="1400"/>
              <a:t>to the </a:t>
            </a:r>
            <a:r>
              <a:rPr lang="en" sz="1400" b="1"/>
              <a:t>northwind</a:t>
            </a:r>
            <a:r>
              <a:rPr lang="en" sz="1400"/>
              <a:t> database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Review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this guide</a:t>
            </a:r>
            <a:r>
              <a:rPr lang="en" sz="1400"/>
              <a:t> for help setting up the database &amp; uploading data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Continue DML, start Aggregate functions and JOINs </a:t>
            </a:r>
            <a:endParaRPr sz="1300"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Finish up DISTINCT and DISTINCT ON</a:t>
            </a:r>
            <a:endParaRPr sz="1300"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Filtering with the WHERE clause</a:t>
            </a:r>
            <a:endParaRPr sz="1300"/>
          </a:p>
          <a:p>
            <a:pPr marL="914400" lvl="1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Logical and Comparison operators </a:t>
            </a:r>
            <a:endParaRPr sz="1300"/>
          </a:p>
          <a:p>
            <a:pPr marL="914400" lvl="1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LIKE pattern matching</a:t>
            </a:r>
            <a:endParaRPr sz="1300"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Aggregate functions (COUNT, AVG, etc) with GROUP BY statement</a:t>
            </a:r>
            <a:endParaRPr sz="13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Group By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Calibri"/>
                <a:ea typeface="Calibri"/>
                <a:cs typeface="Calibri"/>
                <a:sym typeface="Calibri"/>
              </a:rPr>
              <a:t>Examples &amp; more </a:t>
            </a:r>
            <a:r>
              <a:rPr lang="en" sz="1100" i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here</a:t>
            </a:r>
            <a:endParaRPr sz="110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2"/>
          <p:cNvSpPr txBox="1">
            <a:spLocks noGrp="1"/>
          </p:cNvSpPr>
          <p:nvPr>
            <p:ph type="subTitle" idx="1"/>
          </p:nvPr>
        </p:nvSpPr>
        <p:spPr>
          <a:xfrm>
            <a:off x="311700" y="1108600"/>
            <a:ext cx="8520600" cy="3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91" i="1"/>
              <a:t>** Use the northwind database **</a:t>
            </a:r>
            <a:endParaRPr sz="991" i="1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300"/>
            </a:br>
            <a:r>
              <a:rPr lang="en" sz="1300" b="1"/>
              <a:t>SELECT</a:t>
            </a:r>
            <a:r>
              <a:rPr lang="en" sz="1300"/>
              <a:t>  	employee_id, </a:t>
            </a:r>
            <a:endParaRPr sz="1300"/>
          </a:p>
          <a:p>
            <a:pPr marL="457200" lvl="0" indent="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COUNT(*) number_of_orders, </a:t>
            </a:r>
            <a:endParaRPr sz="1300"/>
          </a:p>
          <a:p>
            <a:pPr marL="9144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MAX(freight) max_freight</a:t>
            </a:r>
            <a:endParaRPr sz="1300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FROM</a:t>
            </a:r>
            <a:r>
              <a:rPr lang="en" sz="1300"/>
              <a:t> orders</a:t>
            </a:r>
            <a:endParaRPr sz="1300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WHERE</a:t>
            </a:r>
            <a:r>
              <a:rPr lang="en" sz="1300"/>
              <a:t> </a:t>
            </a:r>
            <a:endParaRPr sz="1300"/>
          </a:p>
          <a:p>
            <a:pPr marL="457200" lvl="0" indent="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shipped_date IS NOT NULL  </a:t>
            </a:r>
            <a:endParaRPr sz="1300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GROUP BY</a:t>
            </a:r>
            <a:r>
              <a:rPr lang="en" sz="1300"/>
              <a:t>  1</a:t>
            </a:r>
            <a:endParaRPr sz="1300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HAVING</a:t>
            </a:r>
            <a:r>
              <a:rPr lang="en" sz="1300"/>
              <a:t> </a:t>
            </a:r>
            <a:endParaRPr sz="1300"/>
          </a:p>
          <a:p>
            <a:pPr marL="457200" lvl="0" indent="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MAX(freight) &gt;= 800</a:t>
            </a:r>
            <a:endParaRPr sz="1300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ORDER BY</a:t>
            </a:r>
            <a:r>
              <a:rPr lang="en" sz="1300"/>
              <a:t> </a:t>
            </a:r>
            <a:endParaRPr sz="1300"/>
          </a:p>
          <a:p>
            <a:pPr marL="457200" lvl="0" indent="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3 desc</a:t>
            </a:r>
            <a:endParaRPr sz="1300"/>
          </a:p>
        </p:txBody>
      </p:sp>
      <p:sp>
        <p:nvSpPr>
          <p:cNvPr id="213" name="Google Shape;213;p32"/>
          <p:cNvSpPr txBox="1"/>
          <p:nvPr/>
        </p:nvSpPr>
        <p:spPr>
          <a:xfrm>
            <a:off x="3492551" y="3172550"/>
            <a:ext cx="4588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761D"/>
                </a:solidFill>
              </a:rPr>
              <a:t>GROUP BY</a:t>
            </a:r>
            <a:r>
              <a:rPr lang="en" sz="1100"/>
              <a:t> </a:t>
            </a:r>
            <a:r>
              <a:rPr lang="en" sz="1100">
                <a:solidFill>
                  <a:schemeClr val="dk2"/>
                </a:solidFill>
              </a:rPr>
              <a:t>1 refers to the column in the first position of the SELECT statement i.e. </a:t>
            </a:r>
            <a:r>
              <a:rPr lang="en" sz="1100" i="1">
                <a:solidFill>
                  <a:schemeClr val="dk2"/>
                </a:solidFill>
              </a:rPr>
              <a:t>employee_id</a:t>
            </a:r>
            <a:endParaRPr sz="1100" i="1">
              <a:solidFill>
                <a:schemeClr val="dk2"/>
              </a:solidFill>
            </a:endParaRPr>
          </a:p>
        </p:txBody>
      </p:sp>
      <p:cxnSp>
        <p:nvCxnSpPr>
          <p:cNvPr id="214" name="Google Shape;214;p32"/>
          <p:cNvCxnSpPr>
            <a:stCxn id="213" idx="1"/>
          </p:cNvCxnSpPr>
          <p:nvPr/>
        </p:nvCxnSpPr>
        <p:spPr>
          <a:xfrm rot="10800000">
            <a:off x="2098451" y="3401150"/>
            <a:ext cx="1394100" cy="33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5" name="Google Shape;215;p32"/>
          <p:cNvSpPr txBox="1"/>
          <p:nvPr/>
        </p:nvSpPr>
        <p:spPr>
          <a:xfrm>
            <a:off x="3970576" y="1780688"/>
            <a:ext cx="4588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761D"/>
                </a:solidFill>
              </a:rPr>
              <a:t>employee_id </a:t>
            </a:r>
            <a:r>
              <a:rPr lang="en" sz="1100">
                <a:solidFill>
                  <a:schemeClr val="dk2"/>
                </a:solidFill>
              </a:rPr>
              <a:t>must be one of the parameters in the grouping criteria</a:t>
            </a:r>
            <a:endParaRPr sz="1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8761D"/>
                </a:solidFill>
              </a:rPr>
              <a:t>count() and max() </a:t>
            </a:r>
            <a:r>
              <a:rPr lang="en" sz="1100">
                <a:solidFill>
                  <a:schemeClr val="dk2"/>
                </a:solidFill>
              </a:rPr>
              <a:t>are computed as a result of the distinct groupings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16" name="Google Shape;216;p32"/>
          <p:cNvSpPr/>
          <p:nvPr/>
        </p:nvSpPr>
        <p:spPr>
          <a:xfrm>
            <a:off x="3513850" y="1693400"/>
            <a:ext cx="385500" cy="697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 txBox="1"/>
          <p:nvPr/>
        </p:nvSpPr>
        <p:spPr>
          <a:xfrm>
            <a:off x="3824376" y="4128600"/>
            <a:ext cx="4588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</a:rPr>
              <a:t>HAVING clause</a:t>
            </a:r>
            <a:r>
              <a:rPr lang="en" sz="1100"/>
              <a:t> </a:t>
            </a:r>
            <a:r>
              <a:rPr lang="en" sz="1100">
                <a:solidFill>
                  <a:srgbClr val="666666"/>
                </a:solidFill>
              </a:rPr>
              <a:t>does not have access to the alias created in the SELECT statement</a:t>
            </a:r>
            <a:endParaRPr sz="1100" i="1">
              <a:solidFill>
                <a:srgbClr val="666666"/>
              </a:solidFill>
            </a:endParaRPr>
          </a:p>
        </p:txBody>
      </p:sp>
      <p:cxnSp>
        <p:nvCxnSpPr>
          <p:cNvPr id="218" name="Google Shape;218;p32"/>
          <p:cNvCxnSpPr>
            <a:stCxn id="217" idx="1"/>
          </p:cNvCxnSpPr>
          <p:nvPr/>
        </p:nvCxnSpPr>
        <p:spPr>
          <a:xfrm rot="10800000">
            <a:off x="2444076" y="4132200"/>
            <a:ext cx="1380300" cy="2580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Group By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Calibri"/>
                <a:ea typeface="Calibri"/>
                <a:cs typeface="Calibri"/>
                <a:sym typeface="Calibri"/>
              </a:rPr>
              <a:t>WHERE vs </a:t>
            </a:r>
            <a:r>
              <a:rPr lang="en" sz="1100" i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HAVING</a:t>
            </a:r>
            <a:r>
              <a:rPr lang="en" sz="1100" i="1">
                <a:latin typeface="Calibri"/>
                <a:ea typeface="Calibri"/>
                <a:cs typeface="Calibri"/>
                <a:sym typeface="Calibri"/>
              </a:rPr>
              <a:t> clause</a:t>
            </a:r>
            <a:endParaRPr sz="110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3"/>
          <p:cNvSpPr txBox="1">
            <a:spLocks noGrp="1"/>
          </p:cNvSpPr>
          <p:nvPr>
            <p:ph type="subTitle" idx="1"/>
          </p:nvPr>
        </p:nvSpPr>
        <p:spPr>
          <a:xfrm>
            <a:off x="311700" y="1108600"/>
            <a:ext cx="2929800" cy="3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SELECT  employee_id, </a:t>
            </a:r>
            <a:endParaRPr sz="1200"/>
          </a:p>
          <a:p>
            <a:pPr marL="0" lvl="0" indent="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COUNT(*) number_of_orders, </a:t>
            </a:r>
            <a:endParaRPr sz="1200"/>
          </a:p>
          <a:p>
            <a:pPr marL="0" lvl="0" indent="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MAX(freight) max_freight</a:t>
            </a:r>
            <a:endParaRPr sz="1200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FROM Orders</a:t>
            </a:r>
            <a:endParaRPr sz="1200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38761D"/>
                </a:solidFill>
              </a:rPr>
              <a:t>WHERE</a:t>
            </a:r>
            <a:r>
              <a:rPr lang="en" sz="1200">
                <a:solidFill>
                  <a:srgbClr val="38761D"/>
                </a:solidFill>
              </a:rPr>
              <a:t> </a:t>
            </a:r>
            <a:endParaRPr sz="1200">
              <a:solidFill>
                <a:srgbClr val="38761D"/>
              </a:solidFill>
            </a:endParaRPr>
          </a:p>
          <a:p>
            <a:pPr marL="0" lvl="0" indent="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8761D"/>
                </a:solidFill>
              </a:rPr>
              <a:t>shipped_date IS NOT NULL</a:t>
            </a:r>
            <a:r>
              <a:rPr lang="en" sz="1200"/>
              <a:t>  </a:t>
            </a:r>
            <a:endParaRPr sz="1200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GROUP BY  1</a:t>
            </a:r>
            <a:endParaRPr sz="1200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accent5"/>
                </a:solidFill>
              </a:rPr>
              <a:t>HAVING</a:t>
            </a:r>
            <a:r>
              <a:rPr lang="en" sz="1200">
                <a:solidFill>
                  <a:schemeClr val="accent5"/>
                </a:solidFill>
              </a:rPr>
              <a:t> </a:t>
            </a:r>
            <a:endParaRPr sz="1200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5"/>
                </a:solidFill>
              </a:rPr>
              <a:t>MAX(freight) &gt;= 800</a:t>
            </a:r>
            <a:endParaRPr sz="120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ORDER BY </a:t>
            </a:r>
            <a:endParaRPr sz="1200" b="1"/>
          </a:p>
          <a:p>
            <a:pPr marL="4572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3 desc</a:t>
            </a:r>
            <a:endParaRPr sz="891" i="1"/>
          </a:p>
        </p:txBody>
      </p:sp>
      <p:sp>
        <p:nvSpPr>
          <p:cNvPr id="225" name="Google Shape;225;p33"/>
          <p:cNvSpPr txBox="1">
            <a:spLocks noGrp="1"/>
          </p:cNvSpPr>
          <p:nvPr>
            <p:ph type="subTitle" idx="1"/>
          </p:nvPr>
        </p:nvSpPr>
        <p:spPr>
          <a:xfrm>
            <a:off x="3604250" y="1108600"/>
            <a:ext cx="5295900" cy="3885300"/>
          </a:xfrm>
          <a:prstGeom prst="rect">
            <a:avLst/>
          </a:prstGeom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91"/>
              <a:t>When to use WHERE vs HAVING clause:</a:t>
            </a:r>
            <a:endParaRPr sz="1291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91" b="1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91" b="1"/>
              <a:t>WHERE</a:t>
            </a:r>
            <a:endParaRPr sz="1291" b="1"/>
          </a:p>
          <a:p>
            <a:pPr marL="457200" lvl="0" indent="-31063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92"/>
              <a:buChar char="●"/>
            </a:pPr>
            <a:r>
              <a:rPr lang="en" sz="1291"/>
              <a:t>Applies only on individual rows</a:t>
            </a:r>
            <a:endParaRPr sz="1291"/>
          </a:p>
          <a:p>
            <a:pPr marL="457200" lvl="0" indent="-31063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92"/>
              <a:buChar char="●"/>
            </a:pPr>
            <a:r>
              <a:rPr lang="en" sz="1291"/>
              <a:t>Can not use aggregate functions </a:t>
            </a:r>
            <a:endParaRPr sz="1291"/>
          </a:p>
          <a:p>
            <a:pPr marL="457200" lvl="0" indent="-31063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92"/>
              <a:buChar char="●"/>
            </a:pPr>
            <a:r>
              <a:rPr lang="en" sz="1291"/>
              <a:t>No access to alias used by column</a:t>
            </a:r>
            <a:endParaRPr sz="1291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91"/>
              <a:t>WHERE clause ensures that the shipped_date field is not blank</a:t>
            </a:r>
            <a:endParaRPr sz="1291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91" b="1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291" b="1"/>
            </a:br>
            <a:r>
              <a:rPr lang="en" sz="1291" b="1"/>
              <a:t>HAVING</a:t>
            </a:r>
            <a:endParaRPr sz="1291" b="1"/>
          </a:p>
          <a:p>
            <a:pPr marL="457200" lvl="0" indent="-31063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92"/>
              <a:buChar char="●"/>
            </a:pPr>
            <a:r>
              <a:rPr lang="en" sz="1291"/>
              <a:t>Applies on results of the GROUP BY</a:t>
            </a:r>
            <a:endParaRPr sz="1291"/>
          </a:p>
          <a:p>
            <a:pPr marL="457200" lvl="0" indent="-31063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92"/>
              <a:buChar char="●"/>
            </a:pPr>
            <a:r>
              <a:rPr lang="en" sz="1291"/>
              <a:t>Can use aggregate function to filter out results</a:t>
            </a:r>
            <a:endParaRPr sz="1291"/>
          </a:p>
          <a:p>
            <a:pPr marL="457200" lvl="0" indent="-31063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92"/>
              <a:buChar char="●"/>
            </a:pPr>
            <a:r>
              <a:rPr lang="en" sz="1291"/>
              <a:t>No access to alias used by column</a:t>
            </a:r>
            <a:r>
              <a:rPr lang="en" sz="1291" b="1"/>
              <a:t> </a:t>
            </a:r>
            <a:endParaRPr sz="1291" b="1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91"/>
              <a:t>HAVING clause ensures that the maximum value of the freight field is at least 800</a:t>
            </a:r>
            <a:endParaRPr sz="129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Case Statement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Calibri"/>
                <a:ea typeface="Calibri"/>
                <a:cs typeface="Calibri"/>
                <a:sym typeface="Calibri"/>
              </a:rPr>
              <a:t>Group By example</a:t>
            </a:r>
            <a:endParaRPr sz="110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4"/>
          <p:cNvSpPr txBox="1">
            <a:spLocks noGrp="1"/>
          </p:cNvSpPr>
          <p:nvPr>
            <p:ph type="subTitle" idx="1"/>
          </p:nvPr>
        </p:nvSpPr>
        <p:spPr>
          <a:xfrm>
            <a:off x="417150" y="1068700"/>
            <a:ext cx="3362400" cy="388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91" b="1"/>
              <a:t>SELECT </a:t>
            </a:r>
            <a:r>
              <a:rPr lang="en" sz="1491"/>
              <a:t>&lt;column_list&gt;,</a:t>
            </a:r>
            <a:endParaRPr sz="1491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91" b="1"/>
              <a:t>CASE</a:t>
            </a:r>
            <a:endParaRPr sz="1491" b="1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91"/>
              <a:t>    </a:t>
            </a:r>
            <a:r>
              <a:rPr lang="en" sz="1491" b="1">
                <a:solidFill>
                  <a:srgbClr val="990000"/>
                </a:solidFill>
              </a:rPr>
              <a:t>WHEN</a:t>
            </a:r>
            <a:r>
              <a:rPr lang="en" sz="1491"/>
              <a:t> condition1 THEN result1</a:t>
            </a:r>
            <a:endParaRPr sz="1491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91"/>
              <a:t>    </a:t>
            </a:r>
            <a:r>
              <a:rPr lang="en" sz="1491" b="1">
                <a:solidFill>
                  <a:srgbClr val="990000"/>
                </a:solidFill>
              </a:rPr>
              <a:t>WHEN</a:t>
            </a:r>
            <a:r>
              <a:rPr lang="en" sz="1491"/>
              <a:t> condition2 THEN result2</a:t>
            </a:r>
            <a:endParaRPr sz="1491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91"/>
              <a:t>    </a:t>
            </a:r>
            <a:r>
              <a:rPr lang="en" sz="1491" b="1">
                <a:solidFill>
                  <a:srgbClr val="990000"/>
                </a:solidFill>
              </a:rPr>
              <a:t>WHEN</a:t>
            </a:r>
            <a:r>
              <a:rPr lang="en" sz="1491"/>
              <a:t> conditionX THEN resultX</a:t>
            </a:r>
            <a:endParaRPr sz="1491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91"/>
              <a:t>    </a:t>
            </a:r>
            <a:r>
              <a:rPr lang="en" sz="1491" b="1">
                <a:solidFill>
                  <a:srgbClr val="0000FF"/>
                </a:solidFill>
              </a:rPr>
              <a:t>ELSE</a:t>
            </a:r>
            <a:r>
              <a:rPr lang="en" sz="1491"/>
              <a:t> result</a:t>
            </a:r>
            <a:endParaRPr sz="1491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91" b="1"/>
              <a:t>END </a:t>
            </a:r>
            <a:r>
              <a:rPr lang="en" sz="1491"/>
              <a:t>&lt;alias&gt;;</a:t>
            </a:r>
            <a:endParaRPr sz="1491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91" b="1"/>
              <a:t>FROM </a:t>
            </a:r>
            <a:r>
              <a:rPr lang="en" sz="1491"/>
              <a:t>&lt;table&gt;</a:t>
            </a:r>
            <a:endParaRPr sz="1491"/>
          </a:p>
        </p:txBody>
      </p:sp>
      <p:sp>
        <p:nvSpPr>
          <p:cNvPr id="232" name="Google Shape;232;p34"/>
          <p:cNvSpPr txBox="1">
            <a:spLocks noGrp="1"/>
          </p:cNvSpPr>
          <p:nvPr>
            <p:ph type="subTitle" idx="1"/>
          </p:nvPr>
        </p:nvSpPr>
        <p:spPr>
          <a:xfrm>
            <a:off x="4138525" y="1068700"/>
            <a:ext cx="4618500" cy="388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91" u="sng"/>
              <a:t>Case statements</a:t>
            </a:r>
            <a:endParaRPr sz="1491" u="sng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91"/>
          </a:p>
          <a:p>
            <a:pPr marL="457200" lvl="0" indent="-32333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92"/>
              <a:buChar char="●"/>
            </a:pPr>
            <a:r>
              <a:rPr lang="en" sz="1491"/>
              <a:t>CASE expression evaluates each row against </a:t>
            </a:r>
            <a:r>
              <a:rPr lang="en" sz="1491">
                <a:solidFill>
                  <a:srgbClr val="990000"/>
                </a:solidFill>
              </a:rPr>
              <a:t>each </a:t>
            </a:r>
            <a:r>
              <a:rPr lang="en" sz="1491" b="1">
                <a:solidFill>
                  <a:srgbClr val="990000"/>
                </a:solidFill>
              </a:rPr>
              <a:t>WHEN</a:t>
            </a:r>
            <a:r>
              <a:rPr lang="en" sz="1491"/>
              <a:t> condition, one by one, from the top to bottom until it finds a condition that evaluates to true</a:t>
            </a:r>
            <a:endParaRPr sz="1491"/>
          </a:p>
          <a:p>
            <a:pPr marL="457200" lvl="0" indent="-32333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92"/>
              <a:buChar char="●"/>
            </a:pPr>
            <a:r>
              <a:rPr lang="en" sz="1491"/>
              <a:t>If no matches are found or conditions found to be true, then the CASE expression return the </a:t>
            </a:r>
            <a:r>
              <a:rPr lang="en" sz="1491" b="1">
                <a:solidFill>
                  <a:srgbClr val="0000FF"/>
                </a:solidFill>
              </a:rPr>
              <a:t>ELSE</a:t>
            </a:r>
            <a:r>
              <a:rPr lang="en" sz="1491" b="1"/>
              <a:t> </a:t>
            </a:r>
            <a:r>
              <a:rPr lang="en" sz="1491"/>
              <a:t>result</a:t>
            </a:r>
            <a:endParaRPr sz="1491"/>
          </a:p>
          <a:p>
            <a:pPr marL="457200" lvl="0" indent="-32333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92"/>
              <a:buChar char="●"/>
            </a:pPr>
            <a:r>
              <a:rPr lang="en" sz="1491"/>
              <a:t>Can provide an alias to the case statement to refer to it for later use in other clauses</a:t>
            </a:r>
            <a:endParaRPr sz="149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Case Statement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Calibri"/>
                <a:ea typeface="Calibri"/>
                <a:cs typeface="Calibri"/>
                <a:sym typeface="Calibri"/>
              </a:rPr>
              <a:t>Example problem</a:t>
            </a:r>
            <a:endParaRPr sz="110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5"/>
          <p:cNvSpPr txBox="1">
            <a:spLocks noGrp="1"/>
          </p:cNvSpPr>
          <p:nvPr>
            <p:ph type="subTitle" idx="1"/>
          </p:nvPr>
        </p:nvSpPr>
        <p:spPr>
          <a:xfrm>
            <a:off x="417150" y="1088675"/>
            <a:ext cx="8074200" cy="386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91"/>
              <a:t>Suppose you want to label the films by their length, call it </a:t>
            </a:r>
            <a:r>
              <a:rPr lang="en" sz="1491" b="1"/>
              <a:t>duration</a:t>
            </a:r>
            <a:r>
              <a:rPr lang="en" sz="1491"/>
              <a:t>, based on the following logic:</a:t>
            </a:r>
            <a:endParaRPr sz="1491"/>
          </a:p>
          <a:p>
            <a:pPr marL="457200" lvl="0" indent="-32333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92"/>
              <a:buChar char="●"/>
            </a:pPr>
            <a:r>
              <a:rPr lang="en" sz="1491"/>
              <a:t>If the </a:t>
            </a:r>
            <a:r>
              <a:rPr lang="en" sz="1491" b="1"/>
              <a:t>movie_length</a:t>
            </a:r>
            <a:r>
              <a:rPr lang="en" sz="1491"/>
              <a:t> is less than or equal to 90 minutes, the film is “short”</a:t>
            </a:r>
            <a:endParaRPr sz="1491"/>
          </a:p>
          <a:p>
            <a:pPr marL="457200" lvl="0" indent="-32333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92"/>
              <a:buChar char="●"/>
            </a:pPr>
            <a:r>
              <a:rPr lang="en" sz="1491"/>
              <a:t>If the </a:t>
            </a:r>
            <a:r>
              <a:rPr lang="en" sz="1491" b="1"/>
              <a:t>length</a:t>
            </a:r>
            <a:r>
              <a:rPr lang="en" sz="1491"/>
              <a:t> is greater than 90 minutes and less than or equal to 120 minutes, the film is “medium”</a:t>
            </a:r>
            <a:endParaRPr sz="1491"/>
          </a:p>
          <a:p>
            <a:pPr marL="457200" lvl="0" indent="-32333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92"/>
              <a:buChar char="●"/>
            </a:pPr>
            <a:r>
              <a:rPr lang="en" sz="1491"/>
              <a:t>If the </a:t>
            </a:r>
            <a:r>
              <a:rPr lang="en" sz="1491" b="1"/>
              <a:t>length</a:t>
            </a:r>
            <a:r>
              <a:rPr lang="en" sz="1491"/>
              <a:t> is greater than 120 minutes, the film is “long”</a:t>
            </a:r>
            <a:endParaRPr sz="149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9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91"/>
              <a:t>Then group by duration and return the count of movies as </a:t>
            </a:r>
            <a:r>
              <a:rPr lang="en" sz="1491" b="1"/>
              <a:t>total</a:t>
            </a:r>
            <a:r>
              <a:rPr lang="en" sz="1491"/>
              <a:t>, the average movie_length as </a:t>
            </a:r>
            <a:r>
              <a:rPr lang="en" sz="1491" b="1"/>
              <a:t>avg_duration</a:t>
            </a:r>
            <a:r>
              <a:rPr lang="en" sz="1491"/>
              <a:t>, and the count of distinct </a:t>
            </a:r>
            <a:r>
              <a:rPr lang="en" sz="1491" b="1"/>
              <a:t>movie_lang</a:t>
            </a:r>
            <a:r>
              <a:rPr lang="en" sz="1491"/>
              <a:t> as languages. Sort by duration ascending.</a:t>
            </a:r>
            <a:endParaRPr sz="149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>
            <a:spLocks noGrp="1"/>
          </p:cNvSpPr>
          <p:nvPr>
            <p:ph type="ctrTitle"/>
          </p:nvPr>
        </p:nvSpPr>
        <p:spPr>
          <a:xfrm>
            <a:off x="311700" y="1340749"/>
            <a:ext cx="8520600" cy="177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Resources &amp;</a:t>
            </a:r>
            <a:endParaRPr sz="6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6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SQL</a:t>
            </a:r>
            <a:br>
              <a:rPr lang="en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" sz="1888">
                <a:latin typeface="Calibri"/>
                <a:ea typeface="Calibri"/>
                <a:cs typeface="Calibri"/>
                <a:sym typeface="Calibri"/>
              </a:rPr>
              <a:t>How SQL processes your query</a:t>
            </a:r>
            <a:endParaRPr sz="1888"/>
          </a:p>
        </p:txBody>
      </p:sp>
      <p:pic>
        <p:nvPicPr>
          <p:cNvPr id="249" name="Google Shape;249;p37"/>
          <p:cNvPicPr preferRelativeResize="0"/>
          <p:nvPr/>
        </p:nvPicPr>
        <p:blipFill rotWithShape="1">
          <a:blip r:embed="rId3">
            <a:alphaModFix/>
          </a:blip>
          <a:srcRect b="4552"/>
          <a:stretch/>
        </p:blipFill>
        <p:spPr>
          <a:xfrm>
            <a:off x="2764551" y="1095675"/>
            <a:ext cx="3792874" cy="386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675" y="56764"/>
            <a:ext cx="5561475" cy="50257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8"/>
          <p:cNvSpPr txBox="1">
            <a:spLocks noGrp="1"/>
          </p:cNvSpPr>
          <p:nvPr>
            <p:ph type="ctrTitle"/>
          </p:nvPr>
        </p:nvSpPr>
        <p:spPr>
          <a:xfrm>
            <a:off x="86475" y="56775"/>
            <a:ext cx="1404300" cy="12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SQL Basics</a:t>
            </a:r>
            <a:endParaRPr sz="4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>
            <a:spLocks noGrp="1"/>
          </p:cNvSpPr>
          <p:nvPr>
            <p:ph type="ctrTitle"/>
          </p:nvPr>
        </p:nvSpPr>
        <p:spPr>
          <a:xfrm>
            <a:off x="239675" y="-99875"/>
            <a:ext cx="8520600" cy="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Logical Operator - NOT</a:t>
            </a:r>
            <a:endParaRPr sz="37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829" y="879600"/>
            <a:ext cx="4574295" cy="413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>
            <a:spLocks noGrp="1"/>
          </p:cNvSpPr>
          <p:nvPr>
            <p:ph type="ctrTitle"/>
          </p:nvPr>
        </p:nvSpPr>
        <p:spPr>
          <a:xfrm>
            <a:off x="239675" y="-99875"/>
            <a:ext cx="8520600" cy="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Orders of Precedence</a:t>
            </a:r>
            <a:endParaRPr sz="37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437" y="704900"/>
            <a:ext cx="2911128" cy="431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Links/Resources</a:t>
            </a:r>
            <a:endParaRPr sz="4800" b="1"/>
          </a:p>
        </p:txBody>
      </p:sp>
      <p:sp>
        <p:nvSpPr>
          <p:cNvPr id="273" name="Google Shape;273;p41"/>
          <p:cNvSpPr txBox="1">
            <a:spLocks noGrp="1"/>
          </p:cNvSpPr>
          <p:nvPr>
            <p:ph type="subTitle" idx="1"/>
          </p:nvPr>
        </p:nvSpPr>
        <p:spPr>
          <a:xfrm>
            <a:off x="311700" y="1302175"/>
            <a:ext cx="8520600" cy="3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Postgresql create table</a:t>
            </a:r>
            <a:endParaRPr sz="14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Copy data from file</a:t>
            </a:r>
            <a:endParaRPr sz="1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Data Types &amp; explanations:</a:t>
            </a:r>
            <a:endParaRPr sz="14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Data types documentation</a:t>
            </a:r>
            <a:r>
              <a:rPr lang="en" sz="1400">
                <a:solidFill>
                  <a:srgbClr val="434343"/>
                </a:solidFill>
              </a:rPr>
              <a:t>, and </a:t>
            </a:r>
            <a:r>
              <a:rPr lang="en" sz="1400" u="sng">
                <a:solidFill>
                  <a:schemeClr val="hlink"/>
                </a:solidFill>
                <a:hlinkClick r:id="rId6"/>
              </a:rPr>
              <a:t>this</a:t>
            </a:r>
            <a:r>
              <a:rPr lang="en" sz="1400">
                <a:solidFill>
                  <a:srgbClr val="434343"/>
                </a:solidFill>
              </a:rPr>
              <a:t> and </a:t>
            </a:r>
            <a:r>
              <a:rPr lang="en" sz="1400" u="sng">
                <a:solidFill>
                  <a:schemeClr val="hlink"/>
                </a:solidFill>
                <a:hlinkClick r:id="rId7"/>
              </a:rPr>
              <a:t>this</a:t>
            </a:r>
            <a:endParaRPr sz="14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Numeric data types </a:t>
            </a:r>
            <a:r>
              <a:rPr lang="en" sz="1400" u="sng">
                <a:solidFill>
                  <a:schemeClr val="hlink"/>
                </a:solidFill>
                <a:hlinkClick r:id="rId8"/>
              </a:rPr>
              <a:t>here</a:t>
            </a:r>
            <a:endParaRPr sz="14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Tables &amp; data types </a:t>
            </a:r>
            <a:r>
              <a:rPr lang="en" sz="1400" u="sng">
                <a:solidFill>
                  <a:schemeClr val="hlink"/>
                </a:solidFill>
                <a:hlinkClick r:id="rId9"/>
              </a:rPr>
              <a:t>review</a:t>
            </a:r>
            <a:r>
              <a:rPr lang="en" sz="1400">
                <a:solidFill>
                  <a:srgbClr val="434343"/>
                </a:solidFill>
              </a:rPr>
              <a:t> (AWS)</a:t>
            </a:r>
            <a:endParaRPr sz="1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10"/>
              </a:rPr>
              <a:t>PRIMARY KEY constraint</a:t>
            </a:r>
            <a:endParaRPr sz="1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11"/>
              </a:rPr>
              <a:t>Table &amp; column constraints</a:t>
            </a:r>
            <a:endParaRPr sz="1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Create Table</a:t>
            </a:r>
            <a:endParaRPr sz="1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12"/>
              </a:rPr>
              <a:t>Alter Table</a:t>
            </a:r>
            <a:endParaRPr sz="1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13"/>
              </a:rPr>
              <a:t>Psql shell commands</a:t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798000" y="1351750"/>
            <a:ext cx="7548000" cy="1474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450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SQL Basics - DML </a:t>
            </a:r>
            <a:br>
              <a:rPr lang="en" sz="450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br>
              <a:rPr lang="en" sz="175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n" sz="175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Data Manipulation Language → SELECT &amp; WHERE statements</a:t>
            </a:r>
            <a:endParaRPr sz="4500" b="1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>
            <a:off x="311700" y="34325"/>
            <a:ext cx="8520600" cy="7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SELECT statement (DML)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781350" y="1114150"/>
            <a:ext cx="7581300" cy="3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SELECT </a:t>
            </a:r>
            <a:r>
              <a:rPr lang="en" sz="1600">
                <a:solidFill>
                  <a:schemeClr val="dk1"/>
                </a:solidFill>
              </a:rPr>
              <a:t>[ specify columnlist by name or calculated/created columns ]</a:t>
            </a:r>
            <a:endParaRPr sz="23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FROM </a:t>
            </a:r>
            <a:r>
              <a:rPr lang="en" sz="1600">
                <a:solidFill>
                  <a:schemeClr val="dk1"/>
                </a:solidFill>
              </a:rPr>
              <a:t>[ table_list ]</a:t>
            </a:r>
            <a:endParaRPr sz="23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WHERE </a:t>
            </a:r>
            <a:r>
              <a:rPr lang="en" sz="1600">
                <a:solidFill>
                  <a:schemeClr val="dk1"/>
                </a:solidFill>
              </a:rPr>
              <a:t>[ conditional expression ]</a:t>
            </a:r>
            <a:endParaRPr sz="23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GROUP BY </a:t>
            </a:r>
            <a:r>
              <a:rPr lang="en" sz="1600">
                <a:solidFill>
                  <a:schemeClr val="dk1"/>
                </a:solidFill>
              </a:rPr>
              <a:t>[ group by columnlist ]</a:t>
            </a:r>
            <a:endParaRPr sz="23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HAVING </a:t>
            </a:r>
            <a:r>
              <a:rPr lang="en" sz="1600">
                <a:solidFill>
                  <a:schemeClr val="dk1"/>
                </a:solidFill>
              </a:rPr>
              <a:t>[ filter expression on grouped results i.e. WHERE clause on group]</a:t>
            </a:r>
            <a:endParaRPr sz="23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ORDER BY </a:t>
            </a:r>
            <a:r>
              <a:rPr lang="en" sz="1600">
                <a:solidFill>
                  <a:schemeClr val="dk1"/>
                </a:solidFill>
              </a:rPr>
              <a:t>[ columnlist ASC/DESC ]</a:t>
            </a:r>
            <a:endParaRPr sz="23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LIMIT </a:t>
            </a:r>
            <a:r>
              <a:rPr lang="en" sz="1600">
                <a:solidFill>
                  <a:schemeClr val="dk1"/>
                </a:solidFill>
              </a:rPr>
              <a:t>[ # of rows to be returned ]</a:t>
            </a:r>
            <a:endParaRPr sz="25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Distinct &amp; Distinct On</a:t>
            </a:r>
            <a:endParaRPr sz="4800" b="1"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1"/>
          </p:nvPr>
        </p:nvSpPr>
        <p:spPr>
          <a:xfrm>
            <a:off x="311700" y="1302175"/>
            <a:ext cx="8520600" cy="3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Limiting number of results not to overload database </a:t>
            </a:r>
            <a:endParaRPr sz="1400"/>
          </a:p>
          <a:p>
            <a:pPr marL="914400" lvl="1" indent="-317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SELECT columns… FROM table </a:t>
            </a:r>
            <a:r>
              <a:rPr lang="en" sz="1400" b="1"/>
              <a:t>LIMIT</a:t>
            </a:r>
            <a:r>
              <a:rPr lang="en" sz="1400"/>
              <a:t> # of records needed</a:t>
            </a:r>
            <a:endParaRPr sz="1400"/>
          </a:p>
          <a:p>
            <a:pPr marL="457200" lvl="0" indent="-317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DISTINCT keyword must be applied to remove duplicates in results and/or show unique combinations</a:t>
            </a:r>
            <a:endParaRPr sz="1400"/>
          </a:p>
          <a:p>
            <a:pPr marL="457200" lvl="0" indent="-317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DISTINCT ON returns the first row from the set of duplicate rows </a:t>
            </a:r>
            <a:endParaRPr sz="1400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/>
              <a:t>Example</a:t>
            </a:r>
            <a:endParaRPr sz="1400"/>
          </a:p>
          <a:p>
            <a:pPr marL="4572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SELECT distinct column1</a:t>
            </a:r>
            <a:endParaRPr sz="1400"/>
          </a:p>
          <a:p>
            <a:pPr marL="4572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FROM table_name</a:t>
            </a:r>
            <a:endParaRPr sz="1400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/>
              <a:t>vs</a:t>
            </a:r>
            <a:endParaRPr sz="1400"/>
          </a:p>
          <a:p>
            <a:pPr marL="4572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SELECT distinct column1, column2</a:t>
            </a:r>
            <a:endParaRPr sz="1400"/>
          </a:p>
          <a:p>
            <a:pPr marL="4572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FROM table_name</a:t>
            </a:r>
            <a:endParaRPr sz="1400"/>
          </a:p>
        </p:txBody>
      </p:sp>
      <p:sp>
        <p:nvSpPr>
          <p:cNvPr id="79" name="Google Shape;79;p17"/>
          <p:cNvSpPr txBox="1"/>
          <p:nvPr/>
        </p:nvSpPr>
        <p:spPr>
          <a:xfrm>
            <a:off x="3878075" y="3196300"/>
            <a:ext cx="1568400" cy="104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Unique combinations of column1 and column2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80" name="Google Shape;80;p17"/>
          <p:cNvCxnSpPr>
            <a:stCxn id="79" idx="1"/>
          </p:cNvCxnSpPr>
          <p:nvPr/>
        </p:nvCxnSpPr>
        <p:spPr>
          <a:xfrm flipH="1">
            <a:off x="3309875" y="3719650"/>
            <a:ext cx="568200" cy="582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" name="Google Shape;81;p17"/>
          <p:cNvSpPr txBox="1"/>
          <p:nvPr/>
        </p:nvSpPr>
        <p:spPr>
          <a:xfrm>
            <a:off x="5994250" y="3387175"/>
            <a:ext cx="2982600" cy="13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SELECT 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DISTINCT ON (column1 or expression) column1, columnlist...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FROM table_name</a:t>
            </a:r>
            <a:endParaRPr/>
          </a:p>
        </p:txBody>
      </p:sp>
      <p:cxnSp>
        <p:nvCxnSpPr>
          <p:cNvPr id="82" name="Google Shape;82;p17"/>
          <p:cNvCxnSpPr/>
          <p:nvPr/>
        </p:nvCxnSpPr>
        <p:spPr>
          <a:xfrm>
            <a:off x="6170775" y="2896325"/>
            <a:ext cx="499200" cy="43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Distinct &amp; Distinct On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Also see </a:t>
            </a: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here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>
            <a:off x="311700" y="1459913"/>
            <a:ext cx="4431600" cy="15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select</a:t>
            </a:r>
            <a:r>
              <a:rPr lang="en" sz="1400"/>
              <a:t> distinct movie_lang, age_certificate</a:t>
            </a:r>
            <a:endParaRPr sz="1400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from</a:t>
            </a:r>
            <a:r>
              <a:rPr lang="en" sz="1400"/>
              <a:t> movies</a:t>
            </a:r>
            <a:endParaRPr sz="1400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order by</a:t>
            </a:r>
            <a:r>
              <a:rPr lang="en" sz="1400"/>
              <a:t> movie_lang, age_certificate desc  </a:t>
            </a:r>
            <a:endParaRPr sz="1400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limit</a:t>
            </a:r>
            <a:r>
              <a:rPr lang="en" sz="1400"/>
              <a:t> 5;</a:t>
            </a:r>
            <a:endParaRPr sz="1400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4">
            <a:alphaModFix/>
          </a:blip>
          <a:srcRect t="2543"/>
          <a:stretch/>
        </p:blipFill>
        <p:spPr>
          <a:xfrm>
            <a:off x="5116075" y="1459925"/>
            <a:ext cx="3469524" cy="1530275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0" name="Google Shape;90;p18"/>
          <p:cNvSpPr txBox="1"/>
          <p:nvPr/>
        </p:nvSpPr>
        <p:spPr>
          <a:xfrm>
            <a:off x="344050" y="919225"/>
            <a:ext cx="3827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/>
              <a:t>** See in Class Problems 7-10 **</a:t>
            </a:r>
            <a:endParaRPr sz="1000" b="1" i="1"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1"/>
          </p:nvPr>
        </p:nvSpPr>
        <p:spPr>
          <a:xfrm>
            <a:off x="311700" y="3290463"/>
            <a:ext cx="4431600" cy="15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b="1"/>
              <a:t>select distinct on (</a:t>
            </a:r>
            <a:r>
              <a:rPr lang="en" sz="1400"/>
              <a:t>movie_lang</a:t>
            </a:r>
            <a:r>
              <a:rPr lang="en" sz="1400" b="1"/>
              <a:t>) </a:t>
            </a:r>
            <a:r>
              <a:rPr lang="en" sz="1400"/>
              <a:t>movie_lang, age_certificate</a:t>
            </a:r>
            <a:endParaRPr sz="1400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b="1"/>
              <a:t>from </a:t>
            </a:r>
            <a:r>
              <a:rPr lang="en" sz="1400"/>
              <a:t>movies</a:t>
            </a:r>
            <a:endParaRPr sz="1400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b="1"/>
              <a:t>order by</a:t>
            </a:r>
            <a:r>
              <a:rPr lang="en" sz="1400"/>
              <a:t> movie_lang, age_certificate desc </a:t>
            </a:r>
            <a:r>
              <a:rPr lang="en" sz="1400" b="1"/>
              <a:t> </a:t>
            </a:r>
            <a:endParaRPr sz="1400" b="1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b="1"/>
              <a:t>limit </a:t>
            </a:r>
            <a:r>
              <a:rPr lang="en" sz="1400"/>
              <a:t>5</a:t>
            </a:r>
            <a:r>
              <a:rPr lang="en" sz="1400" b="1"/>
              <a:t>;</a:t>
            </a:r>
            <a:endParaRPr sz="1400" b="1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endParaRPr sz="140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6075" y="3287432"/>
            <a:ext cx="3469524" cy="153638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3" name="Google Shape;93;p18"/>
          <p:cNvSpPr/>
          <p:nvPr/>
        </p:nvSpPr>
        <p:spPr>
          <a:xfrm>
            <a:off x="4171750" y="1952575"/>
            <a:ext cx="677700" cy="273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4171750" y="3852250"/>
            <a:ext cx="677700" cy="273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WHERE clause (DML) 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1"/>
          </p:nvPr>
        </p:nvSpPr>
        <p:spPr>
          <a:xfrm>
            <a:off x="311700" y="1302175"/>
            <a:ext cx="8520600" cy="3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Syntax:</a:t>
            </a:r>
            <a:endParaRPr sz="160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SELECT select_list</a:t>
            </a:r>
            <a:endParaRPr sz="160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FROM table_name</a:t>
            </a:r>
            <a:endParaRPr sz="160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WHERE filter_condition</a:t>
            </a:r>
            <a:endParaRPr sz="1600" b="1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ORDER BY sort_expression</a:t>
            </a:r>
            <a:endParaRPr sz="160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Column conditions that filter/specify which rows should be returned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conditions in the WHERE clause use operators: comparison, arithmetic, logical operators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Column aliases in the SELECT clause </a:t>
            </a:r>
            <a:r>
              <a:rPr lang="en" sz="1600" b="1"/>
              <a:t>cannot</a:t>
            </a:r>
            <a:r>
              <a:rPr lang="en" sz="1600"/>
              <a:t> be used in the WHERE clause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Comparison &amp; Logical Operators 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For more info, see Comparison Op. in </a:t>
            </a: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ch. 5 here</a:t>
            </a: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 &amp; Logical in </a:t>
            </a: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Ch. 6 here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311700" y="1302175"/>
            <a:ext cx="4225500" cy="3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Logical/Boolean Operators:</a:t>
            </a:r>
            <a:br>
              <a:rPr lang="en" sz="1300" b="1"/>
            </a:br>
            <a:r>
              <a:rPr lang="en" sz="1100"/>
              <a:t>used to combine one or more conditions using any one of the following: AND, OR, NOT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AND = if both boolean expressions are true then it will return true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OR   =  if any boolean expression is true then it will return true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NOT = Reverses the value of Boolean operator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/>
              <a:t>*Note*</a:t>
            </a:r>
            <a:r>
              <a:rPr lang="en" sz="1100"/>
              <a:t> by default, the AND operator takes precedence over the OR operator. See example below:</a:t>
            </a:r>
            <a:br>
              <a:rPr lang="en" sz="1100"/>
            </a:b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SELECT *</a:t>
            </a:r>
            <a:br>
              <a:rPr lang="en" sz="1100"/>
            </a:b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FROM </a:t>
            </a:r>
            <a:endParaRPr sz="11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Table</a:t>
            </a:r>
            <a:br>
              <a:rPr lang="en" sz="1100"/>
            </a:b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WHERE </a:t>
            </a:r>
            <a:endParaRPr sz="11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col1 &gt; value1 OR </a:t>
            </a:r>
            <a:endParaRPr sz="11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col2&gt;value2 AND </a:t>
            </a:r>
            <a:br>
              <a:rPr lang="en" sz="1100"/>
            </a:br>
            <a:r>
              <a:rPr lang="en" sz="1100"/>
              <a:t>	col3&gt;value3 </a:t>
            </a:r>
            <a:endParaRPr sz="1100" b="1" i="1"/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4">
            <a:alphaModFix/>
          </a:blip>
          <a:srcRect t="1146"/>
          <a:stretch/>
        </p:blipFill>
        <p:spPr>
          <a:xfrm>
            <a:off x="5082150" y="2198450"/>
            <a:ext cx="3716926" cy="287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5082151" y="1302175"/>
            <a:ext cx="3615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2"/>
                </a:solidFill>
              </a:rPr>
              <a:t>Comparison Operators:</a:t>
            </a:r>
            <a:br>
              <a:rPr lang="en" sz="900" b="1">
                <a:solidFill>
                  <a:schemeClr val="dk2"/>
                </a:solidFill>
              </a:rPr>
            </a:br>
            <a:r>
              <a:rPr lang="en" sz="1100">
                <a:solidFill>
                  <a:schemeClr val="dk2"/>
                </a:solidFill>
              </a:rPr>
              <a:t>Compare a column value to another column </a:t>
            </a:r>
            <a:endParaRPr sz="1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value or value of the same datatype</a:t>
            </a:r>
            <a:endParaRPr sz="1200"/>
          </a:p>
        </p:txBody>
      </p:sp>
      <p:sp>
        <p:nvSpPr>
          <p:cNvPr id="109" name="Google Shape;109;p20"/>
          <p:cNvSpPr txBox="1"/>
          <p:nvPr/>
        </p:nvSpPr>
        <p:spPr>
          <a:xfrm>
            <a:off x="2476300" y="3251825"/>
            <a:ext cx="2295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</a:rPr>
              <a:t>WHERE </a:t>
            </a:r>
            <a:endParaRPr sz="1300">
              <a:solidFill>
                <a:schemeClr val="dk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</a:rPr>
              <a:t>col1 &gt; value1 OR </a:t>
            </a:r>
            <a:endParaRPr sz="13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 i="1">
                <a:solidFill>
                  <a:schemeClr val="dk2"/>
                </a:solidFill>
              </a:rPr>
              <a:t>( col2 &gt; value2 AND col3 &gt; value3 )</a:t>
            </a:r>
            <a:endParaRPr sz="1600" b="1" i="1"/>
          </a:p>
        </p:txBody>
      </p:sp>
      <p:cxnSp>
        <p:nvCxnSpPr>
          <p:cNvPr id="110" name="Google Shape;110;p20"/>
          <p:cNvCxnSpPr/>
          <p:nvPr/>
        </p:nvCxnSpPr>
        <p:spPr>
          <a:xfrm flipH="1">
            <a:off x="2045275" y="3979425"/>
            <a:ext cx="797400" cy="584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Comparison &amp; Logical Operators 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For more info, see Comparison Op. in </a:t>
            </a: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ch. 5 here</a:t>
            </a: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 &amp; Logical in </a:t>
            </a: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Ch. 6 here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311700" y="1302175"/>
            <a:ext cx="4225500" cy="3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Logical/Boolean Operators:</a:t>
            </a:r>
            <a:br>
              <a:rPr lang="en" sz="1300" b="1"/>
            </a:br>
            <a:r>
              <a:rPr lang="en" sz="1100"/>
              <a:t>used to combine one or more conditions using any one of the following: AND, OR, NOT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AND = if both boolean expressions are true then it will return true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OR   =  if any boolean expression is true then it will return true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NOT = Reverses the value of Boolean operator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/>
              <a:t>*Note*</a:t>
            </a:r>
            <a:r>
              <a:rPr lang="en" sz="1100"/>
              <a:t> by default, the AND operator takes precedence over the OR operator. See example below:</a:t>
            </a:r>
            <a:br>
              <a:rPr lang="en" sz="1100"/>
            </a:b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SELECT *</a:t>
            </a:r>
            <a:br>
              <a:rPr lang="en" sz="1100"/>
            </a:b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FROM </a:t>
            </a:r>
            <a:endParaRPr sz="11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Table</a:t>
            </a:r>
            <a:br>
              <a:rPr lang="en" sz="1100"/>
            </a:b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WHERE </a:t>
            </a:r>
            <a:endParaRPr sz="11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col1 &gt; value1 OR </a:t>
            </a:r>
            <a:endParaRPr sz="11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col2&gt;value2 AND </a:t>
            </a:r>
            <a:br>
              <a:rPr lang="en" sz="1100"/>
            </a:br>
            <a:r>
              <a:rPr lang="en" sz="1100"/>
              <a:t>	col3&gt;value3 </a:t>
            </a:r>
            <a:endParaRPr sz="1100" b="1" i="1"/>
          </a:p>
        </p:txBody>
      </p:sp>
      <p:sp>
        <p:nvSpPr>
          <p:cNvPr id="117" name="Google Shape;117;p21"/>
          <p:cNvSpPr txBox="1"/>
          <p:nvPr/>
        </p:nvSpPr>
        <p:spPr>
          <a:xfrm>
            <a:off x="2476300" y="3251825"/>
            <a:ext cx="2295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</a:rPr>
              <a:t>WHERE </a:t>
            </a:r>
            <a:endParaRPr sz="1300">
              <a:solidFill>
                <a:schemeClr val="dk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</a:rPr>
              <a:t>col1 &gt; value1 OR </a:t>
            </a:r>
            <a:endParaRPr sz="13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 i="1">
                <a:solidFill>
                  <a:schemeClr val="dk2"/>
                </a:solidFill>
              </a:rPr>
              <a:t>( col2 &gt; value2 AND col3 &gt; value3 )</a:t>
            </a:r>
            <a:endParaRPr sz="1600" b="1" i="1"/>
          </a:p>
        </p:txBody>
      </p:sp>
      <p:cxnSp>
        <p:nvCxnSpPr>
          <p:cNvPr id="118" name="Google Shape;118;p21"/>
          <p:cNvCxnSpPr/>
          <p:nvPr/>
        </p:nvCxnSpPr>
        <p:spPr>
          <a:xfrm flipH="1">
            <a:off x="2045275" y="3979425"/>
            <a:ext cx="797400" cy="584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19" name="Google Shape;119;p21"/>
          <p:cNvSpPr txBox="1"/>
          <p:nvPr/>
        </p:nvSpPr>
        <p:spPr>
          <a:xfrm>
            <a:off x="5051850" y="1626850"/>
            <a:ext cx="22953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</a:rPr>
              <a:t>WHERE </a:t>
            </a:r>
            <a:endParaRPr sz="13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</a:rPr>
              <a:t>col 1 &gt; value1 OR </a:t>
            </a:r>
            <a:endParaRPr sz="13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</a:rPr>
              <a:t>(col 2 &gt; value 2 AND col3 &gt; value 3 )</a:t>
            </a:r>
            <a:endParaRPr sz="13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</a:rPr>
              <a:t>OR</a:t>
            </a:r>
            <a:endParaRPr sz="13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</a:rPr>
              <a:t>(col 4 &gt; value 4 AND col 5 &gt; value 5)</a:t>
            </a:r>
            <a:endParaRPr sz="13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</a:rPr>
              <a:t>condition1</a:t>
            </a:r>
            <a:endParaRPr sz="13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</a:rPr>
              <a:t>OR..</a:t>
            </a:r>
            <a:endParaRPr sz="13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</a:rPr>
              <a:t>(condition2 </a:t>
            </a:r>
            <a:r>
              <a:rPr lang="en" sz="1300" b="1">
                <a:solidFill>
                  <a:schemeClr val="dk2"/>
                </a:solidFill>
              </a:rPr>
              <a:t>AND</a:t>
            </a:r>
            <a:r>
              <a:rPr lang="en" sz="1300">
                <a:solidFill>
                  <a:schemeClr val="dk2"/>
                </a:solidFill>
              </a:rPr>
              <a:t> condition3)</a:t>
            </a:r>
            <a:endParaRPr sz="13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</a:rPr>
              <a:t>OR</a:t>
            </a:r>
            <a:endParaRPr sz="13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</a:rPr>
              <a:t>...</a:t>
            </a:r>
            <a:endParaRPr sz="13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2366</Words>
  <Application>Microsoft Office PowerPoint</Application>
  <PresentationFormat>On-screen Show (16:9)</PresentationFormat>
  <Paragraphs>330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Simple Light</vt:lpstr>
      <vt:lpstr>DSO 552 Fall 2021 Class 3 SQL - Aggregation</vt:lpstr>
      <vt:lpstr>Outline</vt:lpstr>
      <vt:lpstr>SQL Basics - DML   Data Manipulation Language → SELECT &amp; WHERE statements</vt:lpstr>
      <vt:lpstr>SELECT statement (DML)</vt:lpstr>
      <vt:lpstr>Distinct &amp; Distinct On</vt:lpstr>
      <vt:lpstr>Distinct &amp; Distinct On Also see here</vt:lpstr>
      <vt:lpstr>WHERE clause (DML) </vt:lpstr>
      <vt:lpstr>Comparison &amp; Logical Operators  For more info, see Comparison Op. in ch. 5 here &amp; Logical in Ch. 6 here</vt:lpstr>
      <vt:lpstr>Comparison &amp; Logical Operators  For more info, see Comparison Op. in ch. 5 here &amp; Logical in Ch. 6 here</vt:lpstr>
      <vt:lpstr>Comparison &amp; Logical Operators  For more on operators &amp; expressions see here. Below using movies database. </vt:lpstr>
      <vt:lpstr>Other Operators &amp; Expressions Common Math and Date operators </vt:lpstr>
      <vt:lpstr>Pattern Matching</vt:lpstr>
      <vt:lpstr>Pattern Matching For more info see Ch. 6 here</vt:lpstr>
      <vt:lpstr>WHERE clause  Sample problems using Northwind database</vt:lpstr>
      <vt:lpstr>Aggregate Functions &amp; Group By   Using aggregate functions (e.g. MIN, MAX, etc) with Group By to  produce useful analytics</vt:lpstr>
      <vt:lpstr>Aggregate Functions with Group By Grouping and summarizing data &amp; other functions here</vt:lpstr>
      <vt:lpstr>Aggregate Functions with Group By Grouping and summarizing data &amp; other functions here</vt:lpstr>
      <vt:lpstr>Group By Group By example</vt:lpstr>
      <vt:lpstr>Group By Group By example</vt:lpstr>
      <vt:lpstr>Group By Examples &amp; more here</vt:lpstr>
      <vt:lpstr>Group By WHERE vs HAVING clause</vt:lpstr>
      <vt:lpstr>Case Statement Group By example</vt:lpstr>
      <vt:lpstr>Case Statement Example problem</vt:lpstr>
      <vt:lpstr>Resources &amp; References</vt:lpstr>
      <vt:lpstr>SQL How SQL processes your query</vt:lpstr>
      <vt:lpstr>SQL Basics</vt:lpstr>
      <vt:lpstr>Logical Operator - NOT</vt:lpstr>
      <vt:lpstr>Orders of Precedence</vt:lpstr>
      <vt:lpstr>Links/Resources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DSO 552 Fall 2021 Class 3 SQL - Aggregation</dc:title>
  <cp:lastModifiedBy>Falak Jain</cp:lastModifiedBy>
  <cp:revision>1</cp:revision>
  <dcterms:modified xsi:type="dcterms:W3CDTF">2021-09-14T01:55:39Z</dcterms:modified>
</cp:coreProperties>
</file>